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0" r:id="rId3"/>
  </p:sldMasterIdLst>
  <p:notesMasterIdLst>
    <p:notesMasterId r:id="rId63"/>
  </p:notesMasterIdLst>
  <p:sldIdLst>
    <p:sldId id="345" r:id="rId4"/>
    <p:sldId id="299" r:id="rId5"/>
    <p:sldId id="300" r:id="rId6"/>
    <p:sldId id="302" r:id="rId7"/>
    <p:sldId id="320" r:id="rId8"/>
    <p:sldId id="321" r:id="rId9"/>
    <p:sldId id="308" r:id="rId10"/>
    <p:sldId id="313" r:id="rId11"/>
    <p:sldId id="322" r:id="rId12"/>
    <p:sldId id="318" r:id="rId13"/>
    <p:sldId id="317" r:id="rId14"/>
    <p:sldId id="309" r:id="rId15"/>
    <p:sldId id="310" r:id="rId16"/>
    <p:sldId id="314" r:id="rId17"/>
    <p:sldId id="315" r:id="rId18"/>
    <p:sldId id="312" r:id="rId19"/>
    <p:sldId id="311" r:id="rId20"/>
    <p:sldId id="275" r:id="rId21"/>
    <p:sldId id="303" r:id="rId22"/>
    <p:sldId id="256" r:id="rId23"/>
    <p:sldId id="258" r:id="rId24"/>
    <p:sldId id="257" r:id="rId25"/>
    <p:sldId id="259" r:id="rId26"/>
    <p:sldId id="260" r:id="rId27"/>
    <p:sldId id="261" r:id="rId28"/>
    <p:sldId id="272" r:id="rId29"/>
    <p:sldId id="265" r:id="rId30"/>
    <p:sldId id="264" r:id="rId31"/>
    <p:sldId id="266" r:id="rId32"/>
    <p:sldId id="267" r:id="rId33"/>
    <p:sldId id="268" r:id="rId34"/>
    <p:sldId id="273" r:id="rId35"/>
    <p:sldId id="263" r:id="rId36"/>
    <p:sldId id="262" r:id="rId37"/>
    <p:sldId id="274" r:id="rId38"/>
    <p:sldId id="269" r:id="rId39"/>
    <p:sldId id="271"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2E2"/>
    <a:srgbClr val="A5CF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34" autoAdjust="0"/>
  </p:normalViewPr>
  <p:slideViewPr>
    <p:cSldViewPr snapToGrid="0" snapToObjects="1">
      <p:cViewPr>
        <p:scale>
          <a:sx n="140" d="100"/>
          <a:sy n="140" d="100"/>
        </p:scale>
        <p:origin x="-152" y="5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C7552-5CD2-43EC-8E29-1C2750D254C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2CE0D7D0-3D19-4E46-B249-BFA6B847AD4A}">
      <dgm:prSet phldrT="[Text]"/>
      <dgm:spPr>
        <a:solidFill>
          <a:srgbClr val="85D2E2"/>
        </a:solidFill>
      </dgm:spPr>
      <dgm:t>
        <a:bodyPr/>
        <a:lstStyle/>
        <a:p>
          <a:r>
            <a:rPr lang="en-US" dirty="0" smtClean="0">
              <a:latin typeface="Gill Sans MT"/>
            </a:rPr>
            <a:t>Targeted Audience</a:t>
          </a:r>
          <a:endParaRPr lang="en-US" dirty="0">
            <a:latin typeface="Gill Sans MT"/>
          </a:endParaRPr>
        </a:p>
      </dgm:t>
    </dgm:pt>
    <dgm:pt modelId="{799CDE8B-29D1-42EF-AF9E-9833B0CB974B}" type="parTrans" cxnId="{181C4E09-6475-4717-90B4-D894B2E0FC54}">
      <dgm:prSet/>
      <dgm:spPr/>
      <dgm:t>
        <a:bodyPr/>
        <a:lstStyle/>
        <a:p>
          <a:endParaRPr lang="en-US">
            <a:latin typeface="Gill Sans MT"/>
          </a:endParaRPr>
        </a:p>
      </dgm:t>
    </dgm:pt>
    <dgm:pt modelId="{2EB81AD0-5824-45CD-9313-3BC648036EAA}" type="sibTrans" cxnId="{181C4E09-6475-4717-90B4-D894B2E0FC54}">
      <dgm:prSet/>
      <dgm:spPr/>
      <dgm:t>
        <a:bodyPr/>
        <a:lstStyle/>
        <a:p>
          <a:endParaRPr lang="en-US">
            <a:latin typeface="Gill Sans MT"/>
          </a:endParaRPr>
        </a:p>
      </dgm:t>
    </dgm:pt>
    <dgm:pt modelId="{66FF0FA5-88B7-42CD-8653-C1E7A2A230FA}">
      <dgm:prSet phldrT="[Text]"/>
      <dgm:spPr>
        <a:solidFill>
          <a:schemeClr val="bg2">
            <a:alpha val="90000"/>
          </a:schemeClr>
        </a:solidFill>
        <a:ln>
          <a:solidFill>
            <a:schemeClr val="bg2">
              <a:alpha val="90000"/>
            </a:schemeClr>
          </a:solidFill>
        </a:ln>
      </dgm:spPr>
      <dgm:t>
        <a:bodyPr/>
        <a:lstStyle/>
        <a:p>
          <a:r>
            <a:rPr lang="en-US" dirty="0" smtClean="0">
              <a:latin typeface="Gill Sans MT"/>
            </a:rPr>
            <a:t>Acknowledge need</a:t>
          </a:r>
          <a:endParaRPr lang="en-US" dirty="0">
            <a:latin typeface="Gill Sans MT"/>
          </a:endParaRPr>
        </a:p>
      </dgm:t>
    </dgm:pt>
    <dgm:pt modelId="{126A8555-331A-4419-A4B6-332D702E1120}" type="parTrans" cxnId="{F5D241DD-0562-45EF-B24D-AA32B1B956F3}">
      <dgm:prSet/>
      <dgm:spPr/>
      <dgm:t>
        <a:bodyPr/>
        <a:lstStyle/>
        <a:p>
          <a:endParaRPr lang="en-US">
            <a:latin typeface="Gill Sans MT"/>
          </a:endParaRPr>
        </a:p>
      </dgm:t>
    </dgm:pt>
    <dgm:pt modelId="{95CAD224-5E04-4258-A9C5-7F1AF84558EE}" type="sibTrans" cxnId="{F5D241DD-0562-45EF-B24D-AA32B1B956F3}">
      <dgm:prSet/>
      <dgm:spPr/>
      <dgm:t>
        <a:bodyPr/>
        <a:lstStyle/>
        <a:p>
          <a:endParaRPr lang="en-US">
            <a:latin typeface="Gill Sans MT"/>
          </a:endParaRPr>
        </a:p>
      </dgm:t>
    </dgm:pt>
    <dgm:pt modelId="{E06CA79E-1E42-45BF-89ED-29B845C9E436}">
      <dgm:prSet phldrT="[Text]"/>
      <dgm:spPr>
        <a:solidFill>
          <a:schemeClr val="bg2">
            <a:alpha val="90000"/>
          </a:schemeClr>
        </a:solidFill>
        <a:ln>
          <a:solidFill>
            <a:schemeClr val="bg2">
              <a:alpha val="90000"/>
            </a:schemeClr>
          </a:solidFill>
        </a:ln>
      </dgm:spPr>
      <dgm:t>
        <a:bodyPr/>
        <a:lstStyle/>
        <a:p>
          <a:r>
            <a:rPr lang="en-US" dirty="0" smtClean="0">
              <a:latin typeface="Gill Sans MT"/>
            </a:rPr>
            <a:t>Free guide</a:t>
          </a:r>
          <a:endParaRPr lang="en-US" dirty="0">
            <a:latin typeface="Gill Sans MT"/>
          </a:endParaRPr>
        </a:p>
      </dgm:t>
    </dgm:pt>
    <dgm:pt modelId="{2A58B798-4B22-4EA4-904B-0A6C2A7AD0AE}" type="parTrans" cxnId="{8A7FDC63-58B6-4196-AA6D-B28CFD3C01A7}">
      <dgm:prSet/>
      <dgm:spPr/>
      <dgm:t>
        <a:bodyPr/>
        <a:lstStyle/>
        <a:p>
          <a:endParaRPr lang="en-US">
            <a:latin typeface="Gill Sans MT"/>
          </a:endParaRPr>
        </a:p>
      </dgm:t>
    </dgm:pt>
    <dgm:pt modelId="{549F9993-6634-41C4-872F-18E2D79E8FAE}" type="sibTrans" cxnId="{8A7FDC63-58B6-4196-AA6D-B28CFD3C01A7}">
      <dgm:prSet/>
      <dgm:spPr/>
      <dgm:t>
        <a:bodyPr/>
        <a:lstStyle/>
        <a:p>
          <a:endParaRPr lang="en-US">
            <a:latin typeface="Gill Sans MT"/>
          </a:endParaRPr>
        </a:p>
      </dgm:t>
    </dgm:pt>
    <dgm:pt modelId="{35A039E1-E4CB-4FBE-9E98-BE803C9235BF}">
      <dgm:prSet phldrT="[Text]"/>
      <dgm:spPr>
        <a:solidFill>
          <a:srgbClr val="85D2E2"/>
        </a:solidFill>
      </dgm:spPr>
      <dgm:t>
        <a:bodyPr/>
        <a:lstStyle/>
        <a:p>
          <a:r>
            <a:rPr lang="en-US" dirty="0" smtClean="0">
              <a:latin typeface="Gill Sans MT"/>
            </a:rPr>
            <a:t>Search Term</a:t>
          </a:r>
          <a:endParaRPr lang="en-US" dirty="0">
            <a:latin typeface="Gill Sans MT"/>
          </a:endParaRPr>
        </a:p>
      </dgm:t>
    </dgm:pt>
    <dgm:pt modelId="{F0AF2222-89AC-46A5-88FC-516C4CEAE18F}" type="parTrans" cxnId="{3BB42A75-8B1E-4BD3-B0E2-B28FF4EFF7E1}">
      <dgm:prSet/>
      <dgm:spPr/>
      <dgm:t>
        <a:bodyPr/>
        <a:lstStyle/>
        <a:p>
          <a:endParaRPr lang="en-US">
            <a:latin typeface="Gill Sans MT"/>
          </a:endParaRPr>
        </a:p>
      </dgm:t>
    </dgm:pt>
    <dgm:pt modelId="{71035338-659C-4F74-97BB-88D848E4F49E}" type="sibTrans" cxnId="{3BB42A75-8B1E-4BD3-B0E2-B28FF4EFF7E1}">
      <dgm:prSet/>
      <dgm:spPr/>
      <dgm:t>
        <a:bodyPr/>
        <a:lstStyle/>
        <a:p>
          <a:endParaRPr lang="en-US">
            <a:latin typeface="Gill Sans MT"/>
          </a:endParaRPr>
        </a:p>
      </dgm:t>
    </dgm:pt>
    <dgm:pt modelId="{2EF9A8B8-7F52-4503-8B68-CEAC651149AB}">
      <dgm:prSet phldrT="[Text]"/>
      <dgm:spPr>
        <a:solidFill>
          <a:schemeClr val="bg2">
            <a:alpha val="90000"/>
          </a:schemeClr>
        </a:solidFill>
        <a:ln>
          <a:solidFill>
            <a:schemeClr val="bg2">
              <a:alpha val="90000"/>
            </a:schemeClr>
          </a:solidFill>
        </a:ln>
      </dgm:spPr>
      <dgm:t>
        <a:bodyPr/>
        <a:lstStyle/>
        <a:p>
          <a:r>
            <a:rPr lang="en-US" dirty="0" smtClean="0">
              <a:latin typeface="Gill Sans MT"/>
            </a:rPr>
            <a:t>We have that!</a:t>
          </a:r>
          <a:endParaRPr lang="en-US" dirty="0">
            <a:latin typeface="Gill Sans MT"/>
          </a:endParaRPr>
        </a:p>
      </dgm:t>
    </dgm:pt>
    <dgm:pt modelId="{D7703919-716A-4F61-A242-D6FEA6F3922B}" type="parTrans" cxnId="{BD426A2C-2AD4-413C-904B-979303393D6A}">
      <dgm:prSet/>
      <dgm:spPr/>
      <dgm:t>
        <a:bodyPr/>
        <a:lstStyle/>
        <a:p>
          <a:endParaRPr lang="en-US">
            <a:latin typeface="Gill Sans MT"/>
          </a:endParaRPr>
        </a:p>
      </dgm:t>
    </dgm:pt>
    <dgm:pt modelId="{BBC60E9C-F212-48E6-AC02-70C9992E0586}" type="sibTrans" cxnId="{BD426A2C-2AD4-413C-904B-979303393D6A}">
      <dgm:prSet/>
      <dgm:spPr/>
      <dgm:t>
        <a:bodyPr/>
        <a:lstStyle/>
        <a:p>
          <a:endParaRPr lang="en-US">
            <a:latin typeface="Gill Sans MT"/>
          </a:endParaRPr>
        </a:p>
      </dgm:t>
    </dgm:pt>
    <dgm:pt modelId="{01BB6312-C80B-40DA-BDA4-7F29AB656018}">
      <dgm:prSet phldrT="[Text]"/>
      <dgm:spPr>
        <a:solidFill>
          <a:schemeClr val="bg2">
            <a:alpha val="90000"/>
          </a:schemeClr>
        </a:solidFill>
        <a:ln>
          <a:solidFill>
            <a:schemeClr val="bg2">
              <a:alpha val="90000"/>
            </a:schemeClr>
          </a:solidFill>
        </a:ln>
      </dgm:spPr>
      <dgm:t>
        <a:bodyPr/>
        <a:lstStyle/>
        <a:p>
          <a:r>
            <a:rPr lang="en-US" dirty="0" smtClean="0">
              <a:latin typeface="Gill Sans MT"/>
            </a:rPr>
            <a:t>Why we’re best</a:t>
          </a:r>
          <a:endParaRPr lang="en-US" dirty="0">
            <a:latin typeface="Gill Sans MT"/>
          </a:endParaRPr>
        </a:p>
      </dgm:t>
    </dgm:pt>
    <dgm:pt modelId="{48975F01-DEBF-4206-9D26-70E79CF130A7}" type="parTrans" cxnId="{9BBC72B4-A9FE-4C04-A926-BDD7E4C9A67A}">
      <dgm:prSet/>
      <dgm:spPr/>
      <dgm:t>
        <a:bodyPr/>
        <a:lstStyle/>
        <a:p>
          <a:endParaRPr lang="en-US">
            <a:latin typeface="Gill Sans MT"/>
          </a:endParaRPr>
        </a:p>
      </dgm:t>
    </dgm:pt>
    <dgm:pt modelId="{CDA2085E-7304-4517-96F0-E0DAF9833E79}" type="sibTrans" cxnId="{9BBC72B4-A9FE-4C04-A926-BDD7E4C9A67A}">
      <dgm:prSet/>
      <dgm:spPr/>
      <dgm:t>
        <a:bodyPr/>
        <a:lstStyle/>
        <a:p>
          <a:endParaRPr lang="en-US">
            <a:latin typeface="Gill Sans MT"/>
          </a:endParaRPr>
        </a:p>
      </dgm:t>
    </dgm:pt>
    <dgm:pt modelId="{26C7B351-2F6B-4937-832C-7A691851EE42}">
      <dgm:prSet phldrT="[Text]"/>
      <dgm:spPr>
        <a:solidFill>
          <a:srgbClr val="85D2E2"/>
        </a:solidFill>
      </dgm:spPr>
      <dgm:t>
        <a:bodyPr/>
        <a:lstStyle/>
        <a:p>
          <a:r>
            <a:rPr lang="en-US" dirty="0" smtClean="0">
              <a:latin typeface="Gill Sans MT"/>
            </a:rPr>
            <a:t>Retarget</a:t>
          </a:r>
          <a:endParaRPr lang="en-US" dirty="0">
            <a:latin typeface="Gill Sans MT"/>
          </a:endParaRPr>
        </a:p>
      </dgm:t>
    </dgm:pt>
    <dgm:pt modelId="{D5C0ADF0-38E0-4918-8177-F7D94EC5A630}" type="parTrans" cxnId="{D82E0998-CD51-45EC-8C7E-A98FDF749151}">
      <dgm:prSet/>
      <dgm:spPr/>
      <dgm:t>
        <a:bodyPr/>
        <a:lstStyle/>
        <a:p>
          <a:endParaRPr lang="en-US">
            <a:latin typeface="Gill Sans MT"/>
          </a:endParaRPr>
        </a:p>
      </dgm:t>
    </dgm:pt>
    <dgm:pt modelId="{16BEC201-6779-406E-B701-D3B82890F8FE}" type="sibTrans" cxnId="{D82E0998-CD51-45EC-8C7E-A98FDF749151}">
      <dgm:prSet/>
      <dgm:spPr/>
      <dgm:t>
        <a:bodyPr/>
        <a:lstStyle/>
        <a:p>
          <a:endParaRPr lang="en-US">
            <a:latin typeface="Gill Sans MT"/>
          </a:endParaRPr>
        </a:p>
      </dgm:t>
    </dgm:pt>
    <dgm:pt modelId="{523BAED3-F397-42CB-81B4-881B65F65341}">
      <dgm:prSet phldrT="[Text]"/>
      <dgm:spPr>
        <a:solidFill>
          <a:schemeClr val="bg2">
            <a:alpha val="90000"/>
          </a:schemeClr>
        </a:solidFill>
        <a:ln>
          <a:solidFill>
            <a:schemeClr val="bg2">
              <a:alpha val="90000"/>
            </a:schemeClr>
          </a:solidFill>
        </a:ln>
      </dgm:spPr>
      <dgm:t>
        <a:bodyPr/>
        <a:lstStyle/>
        <a:p>
          <a:r>
            <a:rPr lang="en-US" dirty="0" smtClean="0">
              <a:latin typeface="Gill Sans MT"/>
            </a:rPr>
            <a:t>You left!</a:t>
          </a:r>
          <a:endParaRPr lang="en-US" dirty="0">
            <a:latin typeface="Gill Sans MT"/>
          </a:endParaRPr>
        </a:p>
      </dgm:t>
    </dgm:pt>
    <dgm:pt modelId="{D742F6AE-8184-416B-B3E8-33D6397CD332}" type="parTrans" cxnId="{C571DD97-136C-4BF9-8746-A8E4C5ABCCF4}">
      <dgm:prSet/>
      <dgm:spPr/>
      <dgm:t>
        <a:bodyPr/>
        <a:lstStyle/>
        <a:p>
          <a:endParaRPr lang="en-US">
            <a:latin typeface="Gill Sans MT"/>
          </a:endParaRPr>
        </a:p>
      </dgm:t>
    </dgm:pt>
    <dgm:pt modelId="{EFF73A0C-AE73-44EC-BAB0-9A53DDE97E60}" type="sibTrans" cxnId="{C571DD97-136C-4BF9-8746-A8E4C5ABCCF4}">
      <dgm:prSet/>
      <dgm:spPr/>
      <dgm:t>
        <a:bodyPr/>
        <a:lstStyle/>
        <a:p>
          <a:endParaRPr lang="en-US">
            <a:latin typeface="Gill Sans MT"/>
          </a:endParaRPr>
        </a:p>
      </dgm:t>
    </dgm:pt>
    <dgm:pt modelId="{06C7BBDF-164F-4B83-BBF2-0B9F6DA3E4EF}">
      <dgm:prSet phldrT="[Text]"/>
      <dgm:spPr>
        <a:solidFill>
          <a:schemeClr val="bg2">
            <a:alpha val="90000"/>
          </a:schemeClr>
        </a:solidFill>
        <a:ln>
          <a:solidFill>
            <a:schemeClr val="bg2">
              <a:alpha val="90000"/>
            </a:schemeClr>
          </a:solidFill>
        </a:ln>
      </dgm:spPr>
      <dgm:t>
        <a:bodyPr/>
        <a:lstStyle/>
        <a:p>
          <a:r>
            <a:rPr lang="en-US" dirty="0" smtClean="0">
              <a:latin typeface="Gill Sans MT"/>
            </a:rPr>
            <a:t>Act now!</a:t>
          </a:r>
          <a:endParaRPr lang="en-US" dirty="0">
            <a:latin typeface="Gill Sans MT"/>
          </a:endParaRPr>
        </a:p>
      </dgm:t>
    </dgm:pt>
    <dgm:pt modelId="{A17DBEE0-4690-4082-AEA5-11ED5442B979}" type="parTrans" cxnId="{C0D9C846-D08A-4EE5-B3CB-5B86D245627B}">
      <dgm:prSet/>
      <dgm:spPr/>
      <dgm:t>
        <a:bodyPr/>
        <a:lstStyle/>
        <a:p>
          <a:endParaRPr lang="en-US">
            <a:latin typeface="Gill Sans MT"/>
          </a:endParaRPr>
        </a:p>
      </dgm:t>
    </dgm:pt>
    <dgm:pt modelId="{433DFA61-6AB9-42BB-AF42-77DA50615FF5}" type="sibTrans" cxnId="{C0D9C846-D08A-4EE5-B3CB-5B86D245627B}">
      <dgm:prSet/>
      <dgm:spPr/>
      <dgm:t>
        <a:bodyPr/>
        <a:lstStyle/>
        <a:p>
          <a:endParaRPr lang="en-US">
            <a:latin typeface="Gill Sans MT"/>
          </a:endParaRPr>
        </a:p>
      </dgm:t>
    </dgm:pt>
    <dgm:pt modelId="{6FB84E09-AD8D-4DEA-9CD2-B6AC9695FCC3}" type="pres">
      <dgm:prSet presAssocID="{F10C7552-5CD2-43EC-8E29-1C2750D254CA}" presName="Name0" presStyleCnt="0">
        <dgm:presLayoutVars>
          <dgm:chPref val="3"/>
          <dgm:dir/>
          <dgm:animLvl val="lvl"/>
          <dgm:resizeHandles/>
        </dgm:presLayoutVars>
      </dgm:prSet>
      <dgm:spPr/>
      <dgm:t>
        <a:bodyPr/>
        <a:lstStyle/>
        <a:p>
          <a:endParaRPr lang="en-US"/>
        </a:p>
      </dgm:t>
    </dgm:pt>
    <dgm:pt modelId="{824C31AD-FF23-42F8-91AD-A09CC57456B4}" type="pres">
      <dgm:prSet presAssocID="{2CE0D7D0-3D19-4E46-B249-BFA6B847AD4A}" presName="horFlow" presStyleCnt="0"/>
      <dgm:spPr/>
    </dgm:pt>
    <dgm:pt modelId="{38246C19-B4A7-4C97-B47D-FF996767E242}" type="pres">
      <dgm:prSet presAssocID="{2CE0D7D0-3D19-4E46-B249-BFA6B847AD4A}" presName="bigChev" presStyleLbl="node1" presStyleIdx="0" presStyleCnt="3"/>
      <dgm:spPr/>
      <dgm:t>
        <a:bodyPr/>
        <a:lstStyle/>
        <a:p>
          <a:endParaRPr lang="en-US"/>
        </a:p>
      </dgm:t>
    </dgm:pt>
    <dgm:pt modelId="{78D82A09-7813-4CFA-9D7F-1A24CC54F342}" type="pres">
      <dgm:prSet presAssocID="{126A8555-331A-4419-A4B6-332D702E1120}" presName="parTrans" presStyleCnt="0"/>
      <dgm:spPr/>
    </dgm:pt>
    <dgm:pt modelId="{FC127D49-FEC6-43D3-B356-6D7EBC17CC7B}" type="pres">
      <dgm:prSet presAssocID="{66FF0FA5-88B7-42CD-8653-C1E7A2A230FA}" presName="node" presStyleLbl="alignAccFollowNode1" presStyleIdx="0" presStyleCnt="6">
        <dgm:presLayoutVars>
          <dgm:bulletEnabled val="1"/>
        </dgm:presLayoutVars>
      </dgm:prSet>
      <dgm:spPr/>
      <dgm:t>
        <a:bodyPr/>
        <a:lstStyle/>
        <a:p>
          <a:endParaRPr lang="en-US"/>
        </a:p>
      </dgm:t>
    </dgm:pt>
    <dgm:pt modelId="{C2E9E947-B3D4-4C97-A755-5E53006E0DD7}" type="pres">
      <dgm:prSet presAssocID="{95CAD224-5E04-4258-A9C5-7F1AF84558EE}" presName="sibTrans" presStyleCnt="0"/>
      <dgm:spPr/>
    </dgm:pt>
    <dgm:pt modelId="{DAE52432-B910-4D7D-A915-AF4DC81DD779}" type="pres">
      <dgm:prSet presAssocID="{E06CA79E-1E42-45BF-89ED-29B845C9E436}" presName="node" presStyleLbl="alignAccFollowNode1" presStyleIdx="1" presStyleCnt="6">
        <dgm:presLayoutVars>
          <dgm:bulletEnabled val="1"/>
        </dgm:presLayoutVars>
      </dgm:prSet>
      <dgm:spPr/>
      <dgm:t>
        <a:bodyPr/>
        <a:lstStyle/>
        <a:p>
          <a:endParaRPr lang="en-US"/>
        </a:p>
      </dgm:t>
    </dgm:pt>
    <dgm:pt modelId="{80E6BDCC-A387-4B2A-8E1C-7DA32160E4FC}" type="pres">
      <dgm:prSet presAssocID="{2CE0D7D0-3D19-4E46-B249-BFA6B847AD4A}" presName="vSp" presStyleCnt="0"/>
      <dgm:spPr/>
    </dgm:pt>
    <dgm:pt modelId="{BBF8477E-086C-440F-A3CB-08D92136683D}" type="pres">
      <dgm:prSet presAssocID="{35A039E1-E4CB-4FBE-9E98-BE803C9235BF}" presName="horFlow" presStyleCnt="0"/>
      <dgm:spPr/>
    </dgm:pt>
    <dgm:pt modelId="{2AB81EA3-2D29-49FB-B5D9-AE24979EF16A}" type="pres">
      <dgm:prSet presAssocID="{35A039E1-E4CB-4FBE-9E98-BE803C9235BF}" presName="bigChev" presStyleLbl="node1" presStyleIdx="1" presStyleCnt="3"/>
      <dgm:spPr/>
      <dgm:t>
        <a:bodyPr/>
        <a:lstStyle/>
        <a:p>
          <a:endParaRPr lang="en-US"/>
        </a:p>
      </dgm:t>
    </dgm:pt>
    <dgm:pt modelId="{B8D14E35-C125-4424-84A3-42B09425B02D}" type="pres">
      <dgm:prSet presAssocID="{D7703919-716A-4F61-A242-D6FEA6F3922B}" presName="parTrans" presStyleCnt="0"/>
      <dgm:spPr/>
    </dgm:pt>
    <dgm:pt modelId="{F7D3F468-62C1-435E-A3EB-C4C8F7CC1EAF}" type="pres">
      <dgm:prSet presAssocID="{2EF9A8B8-7F52-4503-8B68-CEAC651149AB}" presName="node" presStyleLbl="alignAccFollowNode1" presStyleIdx="2" presStyleCnt="6">
        <dgm:presLayoutVars>
          <dgm:bulletEnabled val="1"/>
        </dgm:presLayoutVars>
      </dgm:prSet>
      <dgm:spPr/>
      <dgm:t>
        <a:bodyPr/>
        <a:lstStyle/>
        <a:p>
          <a:endParaRPr lang="en-US"/>
        </a:p>
      </dgm:t>
    </dgm:pt>
    <dgm:pt modelId="{6578DD87-FA77-4010-9039-312CAD2D144B}" type="pres">
      <dgm:prSet presAssocID="{BBC60E9C-F212-48E6-AC02-70C9992E0586}" presName="sibTrans" presStyleCnt="0"/>
      <dgm:spPr/>
    </dgm:pt>
    <dgm:pt modelId="{359E5CDA-E5CE-42C0-8BBA-1641621F8CF8}" type="pres">
      <dgm:prSet presAssocID="{01BB6312-C80B-40DA-BDA4-7F29AB656018}" presName="node" presStyleLbl="alignAccFollowNode1" presStyleIdx="3" presStyleCnt="6">
        <dgm:presLayoutVars>
          <dgm:bulletEnabled val="1"/>
        </dgm:presLayoutVars>
      </dgm:prSet>
      <dgm:spPr/>
      <dgm:t>
        <a:bodyPr/>
        <a:lstStyle/>
        <a:p>
          <a:endParaRPr lang="en-US"/>
        </a:p>
      </dgm:t>
    </dgm:pt>
    <dgm:pt modelId="{ED381FC2-764E-4EC1-A683-4532CEC9DA18}" type="pres">
      <dgm:prSet presAssocID="{35A039E1-E4CB-4FBE-9E98-BE803C9235BF}" presName="vSp" presStyleCnt="0"/>
      <dgm:spPr/>
    </dgm:pt>
    <dgm:pt modelId="{DD4A3A9F-DF2A-4CC9-A43F-05C9843C8A3F}" type="pres">
      <dgm:prSet presAssocID="{26C7B351-2F6B-4937-832C-7A691851EE42}" presName="horFlow" presStyleCnt="0"/>
      <dgm:spPr/>
    </dgm:pt>
    <dgm:pt modelId="{E1ECA842-F7D1-420C-B52B-E9E69C765797}" type="pres">
      <dgm:prSet presAssocID="{26C7B351-2F6B-4937-832C-7A691851EE42}" presName="bigChev" presStyleLbl="node1" presStyleIdx="2" presStyleCnt="3"/>
      <dgm:spPr/>
      <dgm:t>
        <a:bodyPr/>
        <a:lstStyle/>
        <a:p>
          <a:endParaRPr lang="en-US"/>
        </a:p>
      </dgm:t>
    </dgm:pt>
    <dgm:pt modelId="{160A6BEF-D9D9-4046-9AA3-FE2B44B45E54}" type="pres">
      <dgm:prSet presAssocID="{D742F6AE-8184-416B-B3E8-33D6397CD332}" presName="parTrans" presStyleCnt="0"/>
      <dgm:spPr/>
    </dgm:pt>
    <dgm:pt modelId="{37769BBB-F6F7-454E-8986-0EA941A40FC4}" type="pres">
      <dgm:prSet presAssocID="{523BAED3-F397-42CB-81B4-881B65F65341}" presName="node" presStyleLbl="alignAccFollowNode1" presStyleIdx="4" presStyleCnt="6">
        <dgm:presLayoutVars>
          <dgm:bulletEnabled val="1"/>
        </dgm:presLayoutVars>
      </dgm:prSet>
      <dgm:spPr/>
      <dgm:t>
        <a:bodyPr/>
        <a:lstStyle/>
        <a:p>
          <a:endParaRPr lang="en-US"/>
        </a:p>
      </dgm:t>
    </dgm:pt>
    <dgm:pt modelId="{C296C9BE-7CF6-4A01-9D48-C2A1CA2DA933}" type="pres">
      <dgm:prSet presAssocID="{EFF73A0C-AE73-44EC-BAB0-9A53DDE97E60}" presName="sibTrans" presStyleCnt="0"/>
      <dgm:spPr/>
    </dgm:pt>
    <dgm:pt modelId="{74656651-BF73-4ADA-85B6-B1CC7C74E1FA}" type="pres">
      <dgm:prSet presAssocID="{06C7BBDF-164F-4B83-BBF2-0B9F6DA3E4EF}" presName="node" presStyleLbl="alignAccFollowNode1" presStyleIdx="5" presStyleCnt="6">
        <dgm:presLayoutVars>
          <dgm:bulletEnabled val="1"/>
        </dgm:presLayoutVars>
      </dgm:prSet>
      <dgm:spPr/>
      <dgm:t>
        <a:bodyPr/>
        <a:lstStyle/>
        <a:p>
          <a:endParaRPr lang="en-US"/>
        </a:p>
      </dgm:t>
    </dgm:pt>
  </dgm:ptLst>
  <dgm:cxnLst>
    <dgm:cxn modelId="{BD426A2C-2AD4-413C-904B-979303393D6A}" srcId="{35A039E1-E4CB-4FBE-9E98-BE803C9235BF}" destId="{2EF9A8B8-7F52-4503-8B68-CEAC651149AB}" srcOrd="0" destOrd="0" parTransId="{D7703919-716A-4F61-A242-D6FEA6F3922B}" sibTransId="{BBC60E9C-F212-48E6-AC02-70C9992E0586}"/>
    <dgm:cxn modelId="{20AFFF96-C71D-40E9-8467-0ABEB775E96D}" type="presOf" srcId="{66FF0FA5-88B7-42CD-8653-C1E7A2A230FA}" destId="{FC127D49-FEC6-43D3-B356-6D7EBC17CC7B}" srcOrd="0" destOrd="0" presId="urn:microsoft.com/office/officeart/2005/8/layout/lProcess3"/>
    <dgm:cxn modelId="{139BCEE9-916D-4053-B3AC-BB7DF49ADA3F}" type="presOf" srcId="{523BAED3-F397-42CB-81B4-881B65F65341}" destId="{37769BBB-F6F7-454E-8986-0EA941A40FC4}" srcOrd="0" destOrd="0" presId="urn:microsoft.com/office/officeart/2005/8/layout/lProcess3"/>
    <dgm:cxn modelId="{C0D9C846-D08A-4EE5-B3CB-5B86D245627B}" srcId="{26C7B351-2F6B-4937-832C-7A691851EE42}" destId="{06C7BBDF-164F-4B83-BBF2-0B9F6DA3E4EF}" srcOrd="1" destOrd="0" parTransId="{A17DBEE0-4690-4082-AEA5-11ED5442B979}" sibTransId="{433DFA61-6AB9-42BB-AF42-77DA50615FF5}"/>
    <dgm:cxn modelId="{9BBC72B4-A9FE-4C04-A926-BDD7E4C9A67A}" srcId="{35A039E1-E4CB-4FBE-9E98-BE803C9235BF}" destId="{01BB6312-C80B-40DA-BDA4-7F29AB656018}" srcOrd="1" destOrd="0" parTransId="{48975F01-DEBF-4206-9D26-70E79CF130A7}" sibTransId="{CDA2085E-7304-4517-96F0-E0DAF9833E79}"/>
    <dgm:cxn modelId="{C1844B22-442E-4A7E-8BD2-3300DEF152B4}" type="presOf" srcId="{E06CA79E-1E42-45BF-89ED-29B845C9E436}" destId="{DAE52432-B910-4D7D-A915-AF4DC81DD779}" srcOrd="0" destOrd="0" presId="urn:microsoft.com/office/officeart/2005/8/layout/lProcess3"/>
    <dgm:cxn modelId="{181C4E09-6475-4717-90B4-D894B2E0FC54}" srcId="{F10C7552-5CD2-43EC-8E29-1C2750D254CA}" destId="{2CE0D7D0-3D19-4E46-B249-BFA6B847AD4A}" srcOrd="0" destOrd="0" parTransId="{799CDE8B-29D1-42EF-AF9E-9833B0CB974B}" sibTransId="{2EB81AD0-5824-45CD-9313-3BC648036EAA}"/>
    <dgm:cxn modelId="{BCCBD8A1-D1A0-47D3-9522-5B9B68FB54AC}" type="presOf" srcId="{26C7B351-2F6B-4937-832C-7A691851EE42}" destId="{E1ECA842-F7D1-420C-B52B-E9E69C765797}" srcOrd="0" destOrd="0" presId="urn:microsoft.com/office/officeart/2005/8/layout/lProcess3"/>
    <dgm:cxn modelId="{6E94642E-B7A6-4944-AC91-B7499E0B8FBA}" type="presOf" srcId="{F10C7552-5CD2-43EC-8E29-1C2750D254CA}" destId="{6FB84E09-AD8D-4DEA-9CD2-B6AC9695FCC3}" srcOrd="0" destOrd="0" presId="urn:microsoft.com/office/officeart/2005/8/layout/lProcess3"/>
    <dgm:cxn modelId="{F5D241DD-0562-45EF-B24D-AA32B1B956F3}" srcId="{2CE0D7D0-3D19-4E46-B249-BFA6B847AD4A}" destId="{66FF0FA5-88B7-42CD-8653-C1E7A2A230FA}" srcOrd="0" destOrd="0" parTransId="{126A8555-331A-4419-A4B6-332D702E1120}" sibTransId="{95CAD224-5E04-4258-A9C5-7F1AF84558EE}"/>
    <dgm:cxn modelId="{203BEA52-C9C0-434A-9A22-7CC84E738D08}" type="presOf" srcId="{06C7BBDF-164F-4B83-BBF2-0B9F6DA3E4EF}" destId="{74656651-BF73-4ADA-85B6-B1CC7C74E1FA}" srcOrd="0" destOrd="0" presId="urn:microsoft.com/office/officeart/2005/8/layout/lProcess3"/>
    <dgm:cxn modelId="{C571DD97-136C-4BF9-8746-A8E4C5ABCCF4}" srcId="{26C7B351-2F6B-4937-832C-7A691851EE42}" destId="{523BAED3-F397-42CB-81B4-881B65F65341}" srcOrd="0" destOrd="0" parTransId="{D742F6AE-8184-416B-B3E8-33D6397CD332}" sibTransId="{EFF73A0C-AE73-44EC-BAB0-9A53DDE97E60}"/>
    <dgm:cxn modelId="{E42D8EB5-6280-4BB6-9571-BCAFB3ED5BEE}" type="presOf" srcId="{2EF9A8B8-7F52-4503-8B68-CEAC651149AB}" destId="{F7D3F468-62C1-435E-A3EB-C4C8F7CC1EAF}" srcOrd="0" destOrd="0" presId="urn:microsoft.com/office/officeart/2005/8/layout/lProcess3"/>
    <dgm:cxn modelId="{8A7FDC63-58B6-4196-AA6D-B28CFD3C01A7}" srcId="{2CE0D7D0-3D19-4E46-B249-BFA6B847AD4A}" destId="{E06CA79E-1E42-45BF-89ED-29B845C9E436}" srcOrd="1" destOrd="0" parTransId="{2A58B798-4B22-4EA4-904B-0A6C2A7AD0AE}" sibTransId="{549F9993-6634-41C4-872F-18E2D79E8FAE}"/>
    <dgm:cxn modelId="{75039AC4-B005-44D5-A174-DBF2CC156382}" type="presOf" srcId="{2CE0D7D0-3D19-4E46-B249-BFA6B847AD4A}" destId="{38246C19-B4A7-4C97-B47D-FF996767E242}" srcOrd="0" destOrd="0" presId="urn:microsoft.com/office/officeart/2005/8/layout/lProcess3"/>
    <dgm:cxn modelId="{3BB42A75-8B1E-4BD3-B0E2-B28FF4EFF7E1}" srcId="{F10C7552-5CD2-43EC-8E29-1C2750D254CA}" destId="{35A039E1-E4CB-4FBE-9E98-BE803C9235BF}" srcOrd="1" destOrd="0" parTransId="{F0AF2222-89AC-46A5-88FC-516C4CEAE18F}" sibTransId="{71035338-659C-4F74-97BB-88D848E4F49E}"/>
    <dgm:cxn modelId="{9FADB317-40CB-40FE-9044-43F601A5B352}" type="presOf" srcId="{01BB6312-C80B-40DA-BDA4-7F29AB656018}" destId="{359E5CDA-E5CE-42C0-8BBA-1641621F8CF8}" srcOrd="0" destOrd="0" presId="urn:microsoft.com/office/officeart/2005/8/layout/lProcess3"/>
    <dgm:cxn modelId="{2BF66C8F-1367-4868-AE62-F0C2BB1E1693}" type="presOf" srcId="{35A039E1-E4CB-4FBE-9E98-BE803C9235BF}" destId="{2AB81EA3-2D29-49FB-B5D9-AE24979EF16A}" srcOrd="0" destOrd="0" presId="urn:microsoft.com/office/officeart/2005/8/layout/lProcess3"/>
    <dgm:cxn modelId="{D82E0998-CD51-45EC-8C7E-A98FDF749151}" srcId="{F10C7552-5CD2-43EC-8E29-1C2750D254CA}" destId="{26C7B351-2F6B-4937-832C-7A691851EE42}" srcOrd="2" destOrd="0" parTransId="{D5C0ADF0-38E0-4918-8177-F7D94EC5A630}" sibTransId="{16BEC201-6779-406E-B701-D3B82890F8FE}"/>
    <dgm:cxn modelId="{19322B53-9FBB-4947-BFC9-ABD8F1EC72F1}" type="presParOf" srcId="{6FB84E09-AD8D-4DEA-9CD2-B6AC9695FCC3}" destId="{824C31AD-FF23-42F8-91AD-A09CC57456B4}" srcOrd="0" destOrd="0" presId="urn:microsoft.com/office/officeart/2005/8/layout/lProcess3"/>
    <dgm:cxn modelId="{ACAE9B9A-2BD9-4D69-9B4E-9D7766047BBE}" type="presParOf" srcId="{824C31AD-FF23-42F8-91AD-A09CC57456B4}" destId="{38246C19-B4A7-4C97-B47D-FF996767E242}" srcOrd="0" destOrd="0" presId="urn:microsoft.com/office/officeart/2005/8/layout/lProcess3"/>
    <dgm:cxn modelId="{8C62F037-4D31-4413-A8FB-B97AC5E5E1CA}" type="presParOf" srcId="{824C31AD-FF23-42F8-91AD-A09CC57456B4}" destId="{78D82A09-7813-4CFA-9D7F-1A24CC54F342}" srcOrd="1" destOrd="0" presId="urn:microsoft.com/office/officeart/2005/8/layout/lProcess3"/>
    <dgm:cxn modelId="{5B89B275-2A9D-4405-9B79-7110B09C0603}" type="presParOf" srcId="{824C31AD-FF23-42F8-91AD-A09CC57456B4}" destId="{FC127D49-FEC6-43D3-B356-6D7EBC17CC7B}" srcOrd="2" destOrd="0" presId="urn:microsoft.com/office/officeart/2005/8/layout/lProcess3"/>
    <dgm:cxn modelId="{675B03CE-1B6D-4C2C-A47B-B5CF21CA5F0D}" type="presParOf" srcId="{824C31AD-FF23-42F8-91AD-A09CC57456B4}" destId="{C2E9E947-B3D4-4C97-A755-5E53006E0DD7}" srcOrd="3" destOrd="0" presId="urn:microsoft.com/office/officeart/2005/8/layout/lProcess3"/>
    <dgm:cxn modelId="{80CD53A7-8425-4D0F-95EE-9C34F9792EEF}" type="presParOf" srcId="{824C31AD-FF23-42F8-91AD-A09CC57456B4}" destId="{DAE52432-B910-4D7D-A915-AF4DC81DD779}" srcOrd="4" destOrd="0" presId="urn:microsoft.com/office/officeart/2005/8/layout/lProcess3"/>
    <dgm:cxn modelId="{ACAA2A96-476C-4E2D-874E-3C4B1D45DBEE}" type="presParOf" srcId="{6FB84E09-AD8D-4DEA-9CD2-B6AC9695FCC3}" destId="{80E6BDCC-A387-4B2A-8E1C-7DA32160E4FC}" srcOrd="1" destOrd="0" presId="urn:microsoft.com/office/officeart/2005/8/layout/lProcess3"/>
    <dgm:cxn modelId="{1CC261B7-CFA3-4389-8443-B945FBDCD801}" type="presParOf" srcId="{6FB84E09-AD8D-4DEA-9CD2-B6AC9695FCC3}" destId="{BBF8477E-086C-440F-A3CB-08D92136683D}" srcOrd="2" destOrd="0" presId="urn:microsoft.com/office/officeart/2005/8/layout/lProcess3"/>
    <dgm:cxn modelId="{0D1FE664-D6C1-48FB-A79F-0116C936575A}" type="presParOf" srcId="{BBF8477E-086C-440F-A3CB-08D92136683D}" destId="{2AB81EA3-2D29-49FB-B5D9-AE24979EF16A}" srcOrd="0" destOrd="0" presId="urn:microsoft.com/office/officeart/2005/8/layout/lProcess3"/>
    <dgm:cxn modelId="{5B61D83C-7E62-4995-8C77-51E29AF8D2BC}" type="presParOf" srcId="{BBF8477E-086C-440F-A3CB-08D92136683D}" destId="{B8D14E35-C125-4424-84A3-42B09425B02D}" srcOrd="1" destOrd="0" presId="urn:microsoft.com/office/officeart/2005/8/layout/lProcess3"/>
    <dgm:cxn modelId="{FCF3FF2E-0E33-446C-9B99-6602A686FCD3}" type="presParOf" srcId="{BBF8477E-086C-440F-A3CB-08D92136683D}" destId="{F7D3F468-62C1-435E-A3EB-C4C8F7CC1EAF}" srcOrd="2" destOrd="0" presId="urn:microsoft.com/office/officeart/2005/8/layout/lProcess3"/>
    <dgm:cxn modelId="{FDDA7C16-2805-4C20-9AAF-9873A175178F}" type="presParOf" srcId="{BBF8477E-086C-440F-A3CB-08D92136683D}" destId="{6578DD87-FA77-4010-9039-312CAD2D144B}" srcOrd="3" destOrd="0" presId="urn:microsoft.com/office/officeart/2005/8/layout/lProcess3"/>
    <dgm:cxn modelId="{FE061808-B24F-4AF3-90BD-7D7BE88D8934}" type="presParOf" srcId="{BBF8477E-086C-440F-A3CB-08D92136683D}" destId="{359E5CDA-E5CE-42C0-8BBA-1641621F8CF8}" srcOrd="4" destOrd="0" presId="urn:microsoft.com/office/officeart/2005/8/layout/lProcess3"/>
    <dgm:cxn modelId="{84ABE9A3-CAE9-4D60-9143-C3066F7DEDDE}" type="presParOf" srcId="{6FB84E09-AD8D-4DEA-9CD2-B6AC9695FCC3}" destId="{ED381FC2-764E-4EC1-A683-4532CEC9DA18}" srcOrd="3" destOrd="0" presId="urn:microsoft.com/office/officeart/2005/8/layout/lProcess3"/>
    <dgm:cxn modelId="{CED70B7D-EBF0-485C-8F20-D5D4686C63D1}" type="presParOf" srcId="{6FB84E09-AD8D-4DEA-9CD2-B6AC9695FCC3}" destId="{DD4A3A9F-DF2A-4CC9-A43F-05C9843C8A3F}" srcOrd="4" destOrd="0" presId="urn:microsoft.com/office/officeart/2005/8/layout/lProcess3"/>
    <dgm:cxn modelId="{D76C62B4-1009-4CA4-8EB8-291FFE043320}" type="presParOf" srcId="{DD4A3A9F-DF2A-4CC9-A43F-05C9843C8A3F}" destId="{E1ECA842-F7D1-420C-B52B-E9E69C765797}" srcOrd="0" destOrd="0" presId="urn:microsoft.com/office/officeart/2005/8/layout/lProcess3"/>
    <dgm:cxn modelId="{9414EB4F-16CD-4676-897D-92544F9A2D22}" type="presParOf" srcId="{DD4A3A9F-DF2A-4CC9-A43F-05C9843C8A3F}" destId="{160A6BEF-D9D9-4046-9AA3-FE2B44B45E54}" srcOrd="1" destOrd="0" presId="urn:microsoft.com/office/officeart/2005/8/layout/lProcess3"/>
    <dgm:cxn modelId="{B0E39041-4CE5-4EA3-9ECD-77B150A91BCE}" type="presParOf" srcId="{DD4A3A9F-DF2A-4CC9-A43F-05C9843C8A3F}" destId="{37769BBB-F6F7-454E-8986-0EA941A40FC4}" srcOrd="2" destOrd="0" presId="urn:microsoft.com/office/officeart/2005/8/layout/lProcess3"/>
    <dgm:cxn modelId="{0C594501-DAA1-4F96-A1E1-DEF15FF53105}" type="presParOf" srcId="{DD4A3A9F-DF2A-4CC9-A43F-05C9843C8A3F}" destId="{C296C9BE-7CF6-4A01-9D48-C2A1CA2DA933}" srcOrd="3" destOrd="0" presId="urn:microsoft.com/office/officeart/2005/8/layout/lProcess3"/>
    <dgm:cxn modelId="{4975A418-F662-42EB-8AF6-E236F43FA8E6}" type="presParOf" srcId="{DD4A3A9F-DF2A-4CC9-A43F-05C9843C8A3F}" destId="{74656651-BF73-4ADA-85B6-B1CC7C74E1F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6C19-B4A7-4C97-B47D-FF996767E242}">
      <dsp:nvSpPr>
        <dsp:cNvPr id="0" name=""/>
        <dsp:cNvSpPr/>
      </dsp:nvSpPr>
      <dsp:spPr>
        <a:xfrm>
          <a:off x="77060" y="1530"/>
          <a:ext cx="2584614" cy="1033845"/>
        </a:xfrm>
        <a:prstGeom prst="chevron">
          <a:avLst/>
        </a:prstGeom>
        <a:solidFill>
          <a:srgbClr val="85D2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Gill Sans MT"/>
            </a:rPr>
            <a:t>Targeted Audience</a:t>
          </a:r>
          <a:endParaRPr lang="en-US" sz="3100" kern="1200" dirty="0">
            <a:latin typeface="Gill Sans MT"/>
          </a:endParaRPr>
        </a:p>
      </dsp:txBody>
      <dsp:txXfrm>
        <a:off x="593983" y="1530"/>
        <a:ext cx="1550769" cy="1033845"/>
      </dsp:txXfrm>
    </dsp:sp>
    <dsp:sp modelId="{FC127D49-FEC6-43D3-B356-6D7EBC17CC7B}">
      <dsp:nvSpPr>
        <dsp:cNvPr id="0" name=""/>
        <dsp:cNvSpPr/>
      </dsp:nvSpPr>
      <dsp:spPr>
        <a:xfrm>
          <a:off x="2325674" y="89407"/>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Acknowledge need</a:t>
          </a:r>
          <a:endParaRPr lang="en-US" sz="1800" kern="1200" dirty="0">
            <a:latin typeface="Gill Sans MT"/>
          </a:endParaRPr>
        </a:p>
      </dsp:txBody>
      <dsp:txXfrm>
        <a:off x="2754720" y="89407"/>
        <a:ext cx="1287138" cy="858091"/>
      </dsp:txXfrm>
    </dsp:sp>
    <dsp:sp modelId="{DAE52432-B910-4D7D-A915-AF4DC81DD779}">
      <dsp:nvSpPr>
        <dsp:cNvPr id="0" name=""/>
        <dsp:cNvSpPr/>
      </dsp:nvSpPr>
      <dsp:spPr>
        <a:xfrm>
          <a:off x="4170572" y="89407"/>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Free guide</a:t>
          </a:r>
          <a:endParaRPr lang="en-US" sz="1800" kern="1200" dirty="0">
            <a:latin typeface="Gill Sans MT"/>
          </a:endParaRPr>
        </a:p>
      </dsp:txBody>
      <dsp:txXfrm>
        <a:off x="4599618" y="89407"/>
        <a:ext cx="1287138" cy="858091"/>
      </dsp:txXfrm>
    </dsp:sp>
    <dsp:sp modelId="{2AB81EA3-2D29-49FB-B5D9-AE24979EF16A}">
      <dsp:nvSpPr>
        <dsp:cNvPr id="0" name=""/>
        <dsp:cNvSpPr/>
      </dsp:nvSpPr>
      <dsp:spPr>
        <a:xfrm>
          <a:off x="77060" y="1180114"/>
          <a:ext cx="2584614" cy="1033845"/>
        </a:xfrm>
        <a:prstGeom prst="chevron">
          <a:avLst/>
        </a:prstGeom>
        <a:solidFill>
          <a:srgbClr val="85D2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Gill Sans MT"/>
            </a:rPr>
            <a:t>Search Term</a:t>
          </a:r>
          <a:endParaRPr lang="en-US" sz="3100" kern="1200" dirty="0">
            <a:latin typeface="Gill Sans MT"/>
          </a:endParaRPr>
        </a:p>
      </dsp:txBody>
      <dsp:txXfrm>
        <a:off x="593983" y="1180114"/>
        <a:ext cx="1550769" cy="1033845"/>
      </dsp:txXfrm>
    </dsp:sp>
    <dsp:sp modelId="{F7D3F468-62C1-435E-A3EB-C4C8F7CC1EAF}">
      <dsp:nvSpPr>
        <dsp:cNvPr id="0" name=""/>
        <dsp:cNvSpPr/>
      </dsp:nvSpPr>
      <dsp:spPr>
        <a:xfrm>
          <a:off x="2325674" y="1267991"/>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We have that!</a:t>
          </a:r>
          <a:endParaRPr lang="en-US" sz="1800" kern="1200" dirty="0">
            <a:latin typeface="Gill Sans MT"/>
          </a:endParaRPr>
        </a:p>
      </dsp:txBody>
      <dsp:txXfrm>
        <a:off x="2754720" y="1267991"/>
        <a:ext cx="1287138" cy="858091"/>
      </dsp:txXfrm>
    </dsp:sp>
    <dsp:sp modelId="{359E5CDA-E5CE-42C0-8BBA-1641621F8CF8}">
      <dsp:nvSpPr>
        <dsp:cNvPr id="0" name=""/>
        <dsp:cNvSpPr/>
      </dsp:nvSpPr>
      <dsp:spPr>
        <a:xfrm>
          <a:off x="4170572" y="1267991"/>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Why we’re best</a:t>
          </a:r>
          <a:endParaRPr lang="en-US" sz="1800" kern="1200" dirty="0">
            <a:latin typeface="Gill Sans MT"/>
          </a:endParaRPr>
        </a:p>
      </dsp:txBody>
      <dsp:txXfrm>
        <a:off x="4599618" y="1267991"/>
        <a:ext cx="1287138" cy="858091"/>
      </dsp:txXfrm>
    </dsp:sp>
    <dsp:sp modelId="{E1ECA842-F7D1-420C-B52B-E9E69C765797}">
      <dsp:nvSpPr>
        <dsp:cNvPr id="0" name=""/>
        <dsp:cNvSpPr/>
      </dsp:nvSpPr>
      <dsp:spPr>
        <a:xfrm>
          <a:off x="77060" y="2358698"/>
          <a:ext cx="2584614" cy="1033845"/>
        </a:xfrm>
        <a:prstGeom prst="chevron">
          <a:avLst/>
        </a:prstGeom>
        <a:solidFill>
          <a:srgbClr val="85D2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Gill Sans MT"/>
            </a:rPr>
            <a:t>Retarget</a:t>
          </a:r>
          <a:endParaRPr lang="en-US" sz="3100" kern="1200" dirty="0">
            <a:latin typeface="Gill Sans MT"/>
          </a:endParaRPr>
        </a:p>
      </dsp:txBody>
      <dsp:txXfrm>
        <a:off x="593983" y="2358698"/>
        <a:ext cx="1550769" cy="1033845"/>
      </dsp:txXfrm>
    </dsp:sp>
    <dsp:sp modelId="{37769BBB-F6F7-454E-8986-0EA941A40FC4}">
      <dsp:nvSpPr>
        <dsp:cNvPr id="0" name=""/>
        <dsp:cNvSpPr/>
      </dsp:nvSpPr>
      <dsp:spPr>
        <a:xfrm>
          <a:off x="2325674" y="2446575"/>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You left!</a:t>
          </a:r>
          <a:endParaRPr lang="en-US" sz="1800" kern="1200" dirty="0">
            <a:latin typeface="Gill Sans MT"/>
          </a:endParaRPr>
        </a:p>
      </dsp:txBody>
      <dsp:txXfrm>
        <a:off x="2754720" y="2446575"/>
        <a:ext cx="1287138" cy="858091"/>
      </dsp:txXfrm>
    </dsp:sp>
    <dsp:sp modelId="{74656651-BF73-4ADA-85B6-B1CC7C74E1FA}">
      <dsp:nvSpPr>
        <dsp:cNvPr id="0" name=""/>
        <dsp:cNvSpPr/>
      </dsp:nvSpPr>
      <dsp:spPr>
        <a:xfrm>
          <a:off x="4170572" y="2446575"/>
          <a:ext cx="2145229" cy="858091"/>
        </a:xfrm>
        <a:prstGeom prst="chevron">
          <a:avLst/>
        </a:prstGeom>
        <a:solidFill>
          <a:schemeClr val="bg2">
            <a:alpha val="90000"/>
          </a:schemeClr>
        </a:solidFill>
        <a:ln w="254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Gill Sans MT"/>
            </a:rPr>
            <a:t>Act now!</a:t>
          </a:r>
          <a:endParaRPr lang="en-US" sz="1800" kern="1200" dirty="0">
            <a:latin typeface="Gill Sans MT"/>
          </a:endParaRPr>
        </a:p>
      </dsp:txBody>
      <dsp:txXfrm>
        <a:off x="4599618" y="2446575"/>
        <a:ext cx="1287138" cy="85809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EC1CB-47A8-449B-87C3-85CD619A5039}" type="datetimeFigureOut">
              <a:rPr lang="en-US" smtClean="0"/>
              <a:t>5/19/15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86138-46F8-4AD7-95C0-5F920BC29D7D}" type="slidenum">
              <a:rPr lang="en-US" smtClean="0"/>
              <a:t>‹#›</a:t>
            </a:fld>
            <a:endParaRPr lang="en-US"/>
          </a:p>
        </p:txBody>
      </p:sp>
    </p:spTree>
    <p:extLst>
      <p:ext uri="{BB962C8B-B14F-4D97-AF65-F5344CB8AC3E}">
        <p14:creationId xmlns:p14="http://schemas.microsoft.com/office/powerpoint/2010/main" val="50171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MS PGothic" charset="0"/>
                <a:cs typeface="MS PGothic" charset="0"/>
              </a:defRPr>
            </a:lvl1pPr>
            <a:lvl2pPr marL="742950" indent="-285750" eaLnBrk="0" hangingPunct="0">
              <a:defRPr sz="2600">
                <a:solidFill>
                  <a:schemeClr val="tx1"/>
                </a:solidFill>
                <a:latin typeface="Calibri" charset="0"/>
                <a:ea typeface="MS PGothic" charset="0"/>
                <a:cs typeface="MS PGothic" charset="0"/>
              </a:defRPr>
            </a:lvl2pPr>
            <a:lvl3pPr marL="1143000" indent="-228600" eaLnBrk="0" hangingPunct="0">
              <a:defRPr sz="2600">
                <a:solidFill>
                  <a:schemeClr val="tx1"/>
                </a:solidFill>
                <a:latin typeface="Calibri" charset="0"/>
                <a:ea typeface="MS PGothic" charset="0"/>
                <a:cs typeface="MS PGothic" charset="0"/>
              </a:defRPr>
            </a:lvl3pPr>
            <a:lvl4pPr marL="1600200" indent="-228600" eaLnBrk="0" hangingPunct="0">
              <a:defRPr sz="2600">
                <a:solidFill>
                  <a:schemeClr val="tx1"/>
                </a:solidFill>
                <a:latin typeface="Calibri" charset="0"/>
                <a:ea typeface="MS PGothic" charset="0"/>
                <a:cs typeface="MS PGothic" charset="0"/>
              </a:defRPr>
            </a:lvl4pPr>
            <a:lvl5pPr marL="2057400" indent="-228600" eaLnBrk="0" hangingPunct="0">
              <a:defRPr sz="2600">
                <a:solidFill>
                  <a:schemeClr val="tx1"/>
                </a:solidFill>
                <a:latin typeface="Calibri" charset="0"/>
                <a:ea typeface="MS PGothic" charset="0"/>
                <a:cs typeface="MS PGothic" charset="0"/>
              </a:defRPr>
            </a:lvl5pPr>
            <a:lvl6pPr marL="25146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6pPr>
            <a:lvl7pPr marL="29718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7pPr>
            <a:lvl8pPr marL="34290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8pPr>
            <a:lvl9pPr marL="38862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9pPr>
          </a:lstStyle>
          <a:p>
            <a:pPr eaLnBrk="1" hangingPunct="1"/>
            <a:fld id="{F338F89E-13E8-5C4A-BC3B-FE4D08ADB22C}"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16260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2081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Whether you’re utilizing MA or not, these are still universal marketing goals</a:t>
            </a:r>
            <a:endParaRPr lang="en-US" u="sng"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92430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the funnel Josh talked about? This is where MA is focused. It helps us streamline our activities, helps us measure and increases efficiencies. We bringing in modern into our marketing…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49853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2265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cover quickly since this isn’t your main message</a:t>
            </a:r>
            <a:r>
              <a:rPr lang="en-US" baseline="0" dirty="0" smtClean="0"/>
              <a:t> – the tactics are!</a:t>
            </a:r>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11761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44676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10130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we’re not segmenting our data, we’re not being</a:t>
            </a:r>
            <a:r>
              <a:rPr lang="en-US" baseline="0" dirty="0" smtClean="0"/>
              <a:t> personal.  here’s why it matters.  MA not only helps you be more personal, it helps you do it much more efficiently.</a:t>
            </a:r>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952190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9685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86138-46F8-4AD7-95C0-5F920BC29D7D}" type="slidenum">
              <a:rPr lang="en-US" smtClean="0"/>
              <a:t>5</a:t>
            </a:fld>
            <a:endParaRPr lang="en-US"/>
          </a:p>
        </p:txBody>
      </p:sp>
    </p:spTree>
    <p:extLst>
      <p:ext uri="{BB962C8B-B14F-4D97-AF65-F5344CB8AC3E}">
        <p14:creationId xmlns:p14="http://schemas.microsoft.com/office/powerpoint/2010/main" val="329486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39894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821787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614335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848930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103545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37981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987371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76740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 75% of marketers responded that they are not using their marketing automation platform to its fullest potential yet”</a:t>
            </a:r>
          </a:p>
          <a:p>
            <a:endParaRPr lang="en-US" dirty="0" smtClean="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9422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8985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find them at the right time?</a:t>
            </a:r>
            <a:endParaRPr lang="en-US" dirty="0"/>
          </a:p>
        </p:txBody>
      </p:sp>
      <p:sp>
        <p:nvSpPr>
          <p:cNvPr id="4" name="Slide Number Placeholder 3"/>
          <p:cNvSpPr>
            <a:spLocks noGrp="1"/>
          </p:cNvSpPr>
          <p:nvPr>
            <p:ph type="sldNum" sz="quarter" idx="10"/>
          </p:nvPr>
        </p:nvSpPr>
        <p:spPr/>
        <p:txBody>
          <a:bodyPr/>
          <a:lstStyle/>
          <a:p>
            <a:fld id="{76C86138-46F8-4AD7-95C0-5F920BC29D7D}" type="slidenum">
              <a:rPr lang="en-US" smtClean="0"/>
              <a:t>7</a:t>
            </a:fld>
            <a:endParaRPr lang="en-US"/>
          </a:p>
        </p:txBody>
      </p:sp>
    </p:spTree>
    <p:extLst>
      <p:ext uri="{BB962C8B-B14F-4D97-AF65-F5344CB8AC3E}">
        <p14:creationId xmlns:p14="http://schemas.microsoft.com/office/powerpoint/2010/main" val="4256120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u="sng">
                <a:latin typeface="Calibri" charset="0"/>
                <a:ea typeface="MS PGothic" charset="0"/>
              </a:rPr>
              <a:t>Speaking notes:</a:t>
            </a:r>
          </a:p>
          <a:p>
            <a:endParaRPr lang="en-US">
              <a:latin typeface="Calibri" charset="0"/>
              <a:ea typeface="MS PGothic" charset="0"/>
            </a:endParaRPr>
          </a:p>
          <a:p>
            <a:r>
              <a:rPr lang="en-US" b="1">
                <a:latin typeface="Calibri" charset="0"/>
                <a:ea typeface="MS PGothic" charset="0"/>
              </a:rPr>
              <a:t>One important call out: </a:t>
            </a:r>
            <a:r>
              <a:rPr lang="en-US">
                <a:latin typeface="Calibri" charset="0"/>
                <a:ea typeface="MS PGothic" charset="0"/>
              </a:rPr>
              <a:t>Due to time constraints, we will not have Q&amp;A at today’s event but I encourage you to reach out to the speakers following today’s presentation.</a:t>
            </a:r>
            <a:endParaRPr lang="en-US" b="1" i="1">
              <a:latin typeface="Calibri" charset="0"/>
              <a:ea typeface="MS PGothic" charset="0"/>
            </a:endParaRPr>
          </a:p>
          <a:p>
            <a:endParaRPr lang="en-US" b="1" i="1">
              <a:latin typeface="Calibri" charset="0"/>
              <a:ea typeface="MS PGothic" charset="0"/>
            </a:endParaRPr>
          </a:p>
          <a:p>
            <a:r>
              <a:rPr lang="en-US" b="1" i="1">
                <a:latin typeface="Calibri" charset="0"/>
                <a:ea typeface="MS PGothic" charset="0"/>
              </a:rPr>
              <a:t>[Below is the description from the website, feel free to paraphrase]</a:t>
            </a:r>
            <a:endParaRPr lang="en-US">
              <a:latin typeface="Calibri" charset="0"/>
              <a:ea typeface="MS PGothic" charset="0"/>
            </a:endParaRPr>
          </a:p>
          <a:p>
            <a:endParaRPr lang="en-US">
              <a:latin typeface="Calibri" charset="0"/>
              <a:ea typeface="MS PGothic" charset="0"/>
            </a:endParaRPr>
          </a:p>
          <a:p>
            <a:r>
              <a:rPr lang="en-US">
                <a:latin typeface="Calibri" charset="0"/>
                <a:ea typeface="MS PGothic" charset="0"/>
              </a:rPr>
              <a:t>Introducing: Tactics in Twenty. The first of two events we'll host this year where three speakers will each give you twenty minute knowledge bombs, rooted in strategy, but with the goal of arming you with nine total tangible takeaways to take back to the office. </a:t>
            </a:r>
          </a:p>
          <a:p>
            <a:endParaRPr lang="en-US">
              <a:latin typeface="Calibri" charset="0"/>
              <a:ea typeface="MS PGothic" charset="0"/>
            </a:endParaRPr>
          </a:p>
          <a:p>
            <a:r>
              <a:rPr lang="en-US">
                <a:latin typeface="Calibri" charset="0"/>
                <a:ea typeface="MS PGothic" charset="0"/>
              </a:rPr>
              <a:t>This month, we're focused on data-based and technical practices—and we can't imagine three more qualified experts to leave you feeling educated and armed to tackle some of the most powerful tactics in digital marketing today. </a:t>
            </a:r>
          </a:p>
          <a:p>
            <a:endParaRPr lang="en-US">
              <a:latin typeface="Calibri" charset="0"/>
              <a:ea typeface="MS PGothic" charset="0"/>
            </a:endParaRPr>
          </a:p>
          <a:p>
            <a:r>
              <a:rPr lang="en-US">
                <a:latin typeface="Calibri" charset="0"/>
                <a:ea typeface="MS PGothic" charset="0"/>
              </a:rPr>
              <a:t>(Nina is presenting first)</a:t>
            </a:r>
          </a:p>
          <a:p>
            <a:endParaRPr lang="en-US">
              <a:latin typeface="Calibri" charset="0"/>
              <a:ea typeface="MS PGothic" charset="0"/>
            </a:endParaRPr>
          </a:p>
          <a:p>
            <a:r>
              <a:rPr lang="en-US">
                <a:latin typeface="Calibri" charset="0"/>
                <a:ea typeface="MS PGothic" charset="0"/>
              </a:rPr>
              <a:t>NINA HALE | Founder | Nina Hale Inc.</a:t>
            </a:r>
          </a:p>
          <a:p>
            <a:r>
              <a:rPr lang="en-US">
                <a:latin typeface="Calibri" charset="0"/>
                <a:ea typeface="MS PGothic" charset="0"/>
              </a:rPr>
              <a:t>JOSH BECERRA | Co-Founder | Monkey Island Inc.</a:t>
            </a:r>
          </a:p>
          <a:p>
            <a:r>
              <a:rPr lang="en-US">
                <a:latin typeface="Calibri" charset="0"/>
                <a:ea typeface="MS PGothic" charset="0"/>
              </a:rPr>
              <a:t>CHRISTINA LEFEBVRE | Marketing Automation Consultant | Antenna</a:t>
            </a:r>
          </a:p>
          <a:p>
            <a:endParaRPr lang="en-US">
              <a:latin typeface="Calibri" charset="0"/>
              <a:ea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Calibri" charset="0"/>
                <a:ea typeface="MS PGothic" charset="0"/>
                <a:cs typeface="MS PGothic" charset="0"/>
              </a:defRPr>
            </a:lvl1pPr>
            <a:lvl2pPr marL="742950" indent="-285750" eaLnBrk="0" hangingPunct="0">
              <a:defRPr sz="2600">
                <a:solidFill>
                  <a:schemeClr val="tx1"/>
                </a:solidFill>
                <a:latin typeface="Calibri" charset="0"/>
                <a:ea typeface="MS PGothic" charset="0"/>
                <a:cs typeface="MS PGothic" charset="0"/>
              </a:defRPr>
            </a:lvl2pPr>
            <a:lvl3pPr marL="1143000" indent="-228600" eaLnBrk="0" hangingPunct="0">
              <a:defRPr sz="2600">
                <a:solidFill>
                  <a:schemeClr val="tx1"/>
                </a:solidFill>
                <a:latin typeface="Calibri" charset="0"/>
                <a:ea typeface="MS PGothic" charset="0"/>
                <a:cs typeface="MS PGothic" charset="0"/>
              </a:defRPr>
            </a:lvl3pPr>
            <a:lvl4pPr marL="1600200" indent="-228600" eaLnBrk="0" hangingPunct="0">
              <a:defRPr sz="2600">
                <a:solidFill>
                  <a:schemeClr val="tx1"/>
                </a:solidFill>
                <a:latin typeface="Calibri" charset="0"/>
                <a:ea typeface="MS PGothic" charset="0"/>
                <a:cs typeface="MS PGothic" charset="0"/>
              </a:defRPr>
            </a:lvl4pPr>
            <a:lvl5pPr marL="2057400" indent="-228600" eaLnBrk="0" hangingPunct="0">
              <a:defRPr sz="2600">
                <a:solidFill>
                  <a:schemeClr val="tx1"/>
                </a:solidFill>
                <a:latin typeface="Calibri" charset="0"/>
                <a:ea typeface="MS PGothic" charset="0"/>
                <a:cs typeface="MS PGothic" charset="0"/>
              </a:defRPr>
            </a:lvl5pPr>
            <a:lvl6pPr marL="25146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6pPr>
            <a:lvl7pPr marL="29718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7pPr>
            <a:lvl8pPr marL="34290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8pPr>
            <a:lvl9pPr marL="3886200" indent="-228600" defTabSz="652463" eaLnBrk="0" fontAlgn="base" hangingPunct="0">
              <a:spcBef>
                <a:spcPct val="0"/>
              </a:spcBef>
              <a:spcAft>
                <a:spcPct val="0"/>
              </a:spcAft>
              <a:defRPr sz="2600">
                <a:solidFill>
                  <a:schemeClr val="tx1"/>
                </a:solidFill>
                <a:latin typeface="Calibri" charset="0"/>
                <a:ea typeface="MS PGothic" charset="0"/>
                <a:cs typeface="MS PGothic" charset="0"/>
              </a:defRPr>
            </a:lvl9pPr>
          </a:lstStyle>
          <a:p>
            <a:pPr eaLnBrk="1" hangingPunct="1"/>
            <a:fld id="{F338F89E-13E8-5C4A-BC3B-FE4D08ADB22C}" type="slidenum">
              <a:rPr lang="en-US" sz="1200"/>
              <a:pPr eaLnBrk="1" hangingPunct="1"/>
              <a:t>59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searches on mobile</a:t>
            </a:r>
            <a:r>
              <a:rPr lang="en-US" baseline="0" dirty="0" smtClean="0"/>
              <a:t> phones than on desktops now!</a:t>
            </a:r>
          </a:p>
          <a:p>
            <a:r>
              <a:rPr lang="en-US" baseline="0" dirty="0" smtClean="0"/>
              <a:t>Facebook “call now” CTA</a:t>
            </a:r>
            <a:endParaRPr lang="en-US" dirty="0"/>
          </a:p>
        </p:txBody>
      </p:sp>
      <p:sp>
        <p:nvSpPr>
          <p:cNvPr id="4" name="Slide Number Placeholder 3"/>
          <p:cNvSpPr>
            <a:spLocks noGrp="1"/>
          </p:cNvSpPr>
          <p:nvPr>
            <p:ph type="sldNum" sz="quarter" idx="10"/>
          </p:nvPr>
        </p:nvSpPr>
        <p:spPr/>
        <p:txBody>
          <a:bodyPr/>
          <a:lstStyle/>
          <a:p>
            <a:fld id="{76C86138-46F8-4AD7-95C0-5F920BC29D7D}" type="slidenum">
              <a:rPr lang="en-US" smtClean="0"/>
              <a:t>11</a:t>
            </a:fld>
            <a:endParaRPr lang="en-US"/>
          </a:p>
        </p:txBody>
      </p:sp>
    </p:spTree>
    <p:extLst>
      <p:ext uri="{BB962C8B-B14F-4D97-AF65-F5344CB8AC3E}">
        <p14:creationId xmlns:p14="http://schemas.microsoft.com/office/powerpoint/2010/main" val="375883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you start u=to understand what all those steps are in the process? And which ones made a difference in the sales process? Google has this tool which shows you a benchmark for your industry. EXPLAIN THIS SLIDE IN DETAIL</a:t>
            </a:r>
            <a:endParaRPr lang="en-US" dirty="0"/>
          </a:p>
        </p:txBody>
      </p:sp>
      <p:sp>
        <p:nvSpPr>
          <p:cNvPr id="4" name="Slide Number Placeholder 3"/>
          <p:cNvSpPr>
            <a:spLocks noGrp="1"/>
          </p:cNvSpPr>
          <p:nvPr>
            <p:ph type="sldNum" sz="quarter" idx="10"/>
          </p:nvPr>
        </p:nvSpPr>
        <p:spPr/>
        <p:txBody>
          <a:bodyPr/>
          <a:lstStyle/>
          <a:p>
            <a:pPr>
              <a:defRPr/>
            </a:pPr>
            <a:fld id="{E2FFDFDD-C440-154A-851E-15DDD30DEE88}" type="slidenum">
              <a:rPr lang="en-US" smtClean="0"/>
              <a:pPr>
                <a:defRPr/>
              </a:pPr>
              <a:t>12</a:t>
            </a:fld>
            <a:endParaRPr lang="en-US" dirty="0"/>
          </a:p>
        </p:txBody>
      </p:sp>
    </p:spTree>
    <p:extLst>
      <p:ext uri="{BB962C8B-B14F-4D97-AF65-F5344CB8AC3E}">
        <p14:creationId xmlns:p14="http://schemas.microsoft.com/office/powerpoint/2010/main" val="62495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even drill in deeper to understand on average which point in the journey each channel</a:t>
            </a:r>
            <a:r>
              <a:rPr lang="en-US" baseline="0" dirty="0" smtClean="0"/>
              <a:t> may impact the process</a:t>
            </a:r>
            <a:endParaRPr lang="en-US" dirty="0"/>
          </a:p>
        </p:txBody>
      </p:sp>
      <p:sp>
        <p:nvSpPr>
          <p:cNvPr id="4" name="Slide Number Placeholder 3"/>
          <p:cNvSpPr>
            <a:spLocks noGrp="1"/>
          </p:cNvSpPr>
          <p:nvPr>
            <p:ph type="sldNum" sz="quarter" idx="10"/>
          </p:nvPr>
        </p:nvSpPr>
        <p:spPr/>
        <p:txBody>
          <a:bodyPr/>
          <a:lstStyle/>
          <a:p>
            <a:pPr>
              <a:defRPr/>
            </a:pPr>
            <a:fld id="{E2FFDFDD-C440-154A-851E-15DDD30DEE88}" type="slidenum">
              <a:rPr lang="en-US" smtClean="0"/>
              <a:pPr>
                <a:defRPr/>
              </a:pPr>
              <a:t>13</a:t>
            </a:fld>
            <a:endParaRPr lang="en-US" dirty="0"/>
          </a:p>
        </p:txBody>
      </p:sp>
    </p:spTree>
    <p:extLst>
      <p:ext uri="{BB962C8B-B14F-4D97-AF65-F5344CB8AC3E}">
        <p14:creationId xmlns:p14="http://schemas.microsoft.com/office/powerpoint/2010/main" val="54877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shows</a:t>
            </a:r>
            <a:r>
              <a:rPr lang="en-US" baseline="0" dirty="0" smtClean="0"/>
              <a:t> the impact of different channels on the end sale. So you should be looking at those to determine which ones should be higher up in the funnel for your marketing plan – and modify the message and call to action accordingly. EXPLAIN THIS SLIDE AND CHARTS</a:t>
            </a:r>
            <a:endParaRPr lang="en-US" dirty="0"/>
          </a:p>
        </p:txBody>
      </p:sp>
      <p:sp>
        <p:nvSpPr>
          <p:cNvPr id="4" name="Slide Number Placeholder 3"/>
          <p:cNvSpPr>
            <a:spLocks noGrp="1"/>
          </p:cNvSpPr>
          <p:nvPr>
            <p:ph type="sldNum" sz="quarter" idx="10"/>
          </p:nvPr>
        </p:nvSpPr>
        <p:spPr/>
        <p:txBody>
          <a:bodyPr/>
          <a:lstStyle/>
          <a:p>
            <a:pPr>
              <a:defRPr/>
            </a:pPr>
            <a:fld id="{E2FFDFDD-C440-154A-851E-15DDD30DEE88}" type="slidenum">
              <a:rPr lang="en-US" smtClean="0"/>
              <a:pPr>
                <a:defRPr/>
              </a:pPr>
              <a:t>14</a:t>
            </a:fld>
            <a:endParaRPr lang="en-US" dirty="0"/>
          </a:p>
        </p:txBody>
      </p:sp>
    </p:spTree>
    <p:extLst>
      <p:ext uri="{BB962C8B-B14F-4D97-AF65-F5344CB8AC3E}">
        <p14:creationId xmlns:p14="http://schemas.microsoft.com/office/powerpoint/2010/main" val="49123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the courtship begin!</a:t>
            </a:r>
            <a:endParaRPr lang="en-US" dirty="0"/>
          </a:p>
        </p:txBody>
      </p:sp>
      <p:sp>
        <p:nvSpPr>
          <p:cNvPr id="4" name="Slide Number Placeholder 3"/>
          <p:cNvSpPr>
            <a:spLocks noGrp="1"/>
          </p:cNvSpPr>
          <p:nvPr>
            <p:ph type="sldNum" sz="quarter" idx="10"/>
          </p:nvPr>
        </p:nvSpPr>
        <p:spPr/>
        <p:txBody>
          <a:bodyPr/>
          <a:lstStyle/>
          <a:p>
            <a:fld id="{76C86138-46F8-4AD7-95C0-5F920BC29D7D}" type="slidenum">
              <a:rPr lang="en-US" smtClean="0"/>
              <a:t>17</a:t>
            </a:fld>
            <a:endParaRPr lang="en-US"/>
          </a:p>
        </p:txBody>
      </p:sp>
    </p:spTree>
    <p:extLst>
      <p:ext uri="{BB962C8B-B14F-4D97-AF65-F5344CB8AC3E}">
        <p14:creationId xmlns:p14="http://schemas.microsoft.com/office/powerpoint/2010/main" val="803488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FB330-4E40-4E2F-A454-AF320E8E603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53367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5618" y="1597819"/>
            <a:ext cx="5712581"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3067922" y="2914650"/>
            <a:ext cx="470447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9122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76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2939" y="205979"/>
            <a:ext cx="166386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43238" y="205979"/>
            <a:ext cx="4457094"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05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230231"/>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5618" y="1597819"/>
            <a:ext cx="5712581"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3067922" y="2914650"/>
            <a:ext cx="470447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8595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7207387"/>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7713" y="3305176"/>
            <a:ext cx="5736999" cy="1021556"/>
          </a:xfrm>
        </p:spPr>
        <p:txBody>
          <a:bodyPr anchor="t"/>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757713" y="2180035"/>
            <a:ext cx="5736999"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467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17844"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12893"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828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17844" y="1151336"/>
            <a:ext cx="303710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17844" y="1631157"/>
            <a:ext cx="303710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810338" y="1151336"/>
            <a:ext cx="303830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10338" y="1631157"/>
            <a:ext cx="303830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5652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852294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89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3671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7048" y="204787"/>
            <a:ext cx="214713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243993" y="204787"/>
            <a:ext cx="3648426"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927048" y="1076326"/>
            <a:ext cx="214713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005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7847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7847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7847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187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23443"/>
      </p:ext>
    </p:extLst>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4"/>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0" y="0"/>
            <a:ext cx="9151088" cy="5143500"/>
            <a:chOff x="0" y="0"/>
            <a:chExt cx="9151088" cy="514350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157434" cy="5143500"/>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157434" y="0"/>
              <a:ext cx="3993654" cy="5143500"/>
            </a:xfrm>
            <a:prstGeom prst="rect">
              <a:avLst/>
            </a:prstGeom>
          </p:spPr>
        </p:pic>
      </p:grpSp>
      <p:sp>
        <p:nvSpPr>
          <p:cNvPr id="2" name="Title 1"/>
          <p:cNvSpPr>
            <a:spLocks noGrp="1"/>
          </p:cNvSpPr>
          <p:nvPr>
            <p:ph type="ctrTitle"/>
          </p:nvPr>
        </p:nvSpPr>
        <p:spPr>
          <a:xfrm>
            <a:off x="1065703" y="1913583"/>
            <a:ext cx="7254349" cy="1102519"/>
          </a:xfrm>
        </p:spPr>
        <p:txBody>
          <a:bodyPr/>
          <a:lstStyle>
            <a:lvl1pPr algn="ctr">
              <a:defRPr>
                <a:solidFill>
                  <a:schemeClr val="bg1"/>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46606107"/>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547577" y="0"/>
            <a:ext cx="10287000" cy="5143500"/>
            <a:chOff x="-547577" y="0"/>
            <a:chExt cx="10287000" cy="514350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5923" y="0"/>
              <a:ext cx="5143500" cy="5143500"/>
            </a:xfrm>
            <a:prstGeom prst="rect">
              <a:avLst/>
            </a:prstGeom>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47577" y="0"/>
              <a:ext cx="5143500" cy="5143500"/>
            </a:xfrm>
            <a:prstGeom prst="rect">
              <a:avLst/>
            </a:prstGeom>
          </p:spPr>
        </p:pic>
      </p:grpSp>
      <p:sp>
        <p:nvSpPr>
          <p:cNvPr id="2" name="Title 1"/>
          <p:cNvSpPr>
            <a:spLocks noGrp="1"/>
          </p:cNvSpPr>
          <p:nvPr>
            <p:ph type="ctrTitle"/>
          </p:nvPr>
        </p:nvSpPr>
        <p:spPr>
          <a:xfrm>
            <a:off x="1065703" y="1913583"/>
            <a:ext cx="7254349" cy="1102519"/>
          </a:xfrm>
        </p:spPr>
        <p:txBody>
          <a:bodyPr/>
          <a:lstStyle>
            <a:lvl1pPr algn="ctr">
              <a:defRPr>
                <a:solidFill>
                  <a:schemeClr val="bg1"/>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45721693"/>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3A4A1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1913583"/>
            <a:ext cx="7254349" cy="1102519"/>
          </a:xfrm>
        </p:spPr>
        <p:txBody>
          <a:bodyPr/>
          <a:lstStyle>
            <a:lvl1pPr algn="ctr">
              <a:defRPr>
                <a:solidFill>
                  <a:schemeClr val="bg1"/>
                </a:solidFill>
                <a:latin typeface="Segoe UI Semibold" panose="020B0702040204020203" pitchFamily="34" charset="0"/>
                <a:cs typeface="Segoe UI Semibold" panose="020B0702040204020203" pitchFamily="34" charset="0"/>
              </a:defRPr>
            </a:lvl1pPr>
          </a:lstStyle>
          <a:p>
            <a:r>
              <a:rPr lang="en-US" dirty="0" smtClean="0"/>
              <a:t>Click to edit Master title style</a:t>
            </a:r>
            <a:endParaRPr lang="en-US"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8140" y="-99238"/>
            <a:ext cx="9326880" cy="5302103"/>
          </a:xfrm>
          <a:prstGeom prst="rect">
            <a:avLst/>
          </a:prstGeom>
        </p:spPr>
      </p:pic>
    </p:spTree>
    <p:extLst>
      <p:ext uri="{BB962C8B-B14F-4D97-AF65-F5344CB8AC3E}">
        <p14:creationId xmlns:p14="http://schemas.microsoft.com/office/powerpoint/2010/main" val="469881178"/>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8501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7713" y="3305176"/>
            <a:ext cx="5736999" cy="1021556"/>
          </a:xfrm>
        </p:spPr>
        <p:txBody>
          <a:bodyPr anchor="t"/>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757713" y="2180035"/>
            <a:ext cx="5736999"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37064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17844"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12893"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537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17844" y="1151336"/>
            <a:ext cx="303710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17844" y="1631157"/>
            <a:ext cx="303710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810338" y="1151336"/>
            <a:ext cx="303830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10338" y="1631157"/>
            <a:ext cx="303830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362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7713" y="3305176"/>
            <a:ext cx="5736999" cy="1021556"/>
          </a:xfrm>
        </p:spPr>
        <p:txBody>
          <a:bodyPr anchor="t"/>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757713" y="2180035"/>
            <a:ext cx="5736999"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3467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7313940"/>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792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7048" y="204787"/>
            <a:ext cx="214713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243993" y="204787"/>
            <a:ext cx="3648426"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927048" y="1076326"/>
            <a:ext cx="214713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4469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7847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7847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7847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164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17844"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12893" y="1200151"/>
            <a:ext cx="3097585"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63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417844" y="1151336"/>
            <a:ext cx="303710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17844" y="1631157"/>
            <a:ext cx="303710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810338" y="1151336"/>
            <a:ext cx="303830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10338" y="1631157"/>
            <a:ext cx="303830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668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933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4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7048" y="204787"/>
            <a:ext cx="214713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243993" y="204787"/>
            <a:ext cx="3648426"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927048" y="1076326"/>
            <a:ext cx="214713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521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7847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7847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7847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3299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e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descr="pptelements2bothcorners.pd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7788" y="-73025"/>
            <a:ext cx="9273602"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417844" y="205979"/>
            <a:ext cx="6392634"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17844" y="1200151"/>
            <a:ext cx="6392634"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069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chemeClr val="tx1"/>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400" b="0" i="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descr="pptelements2bothcorners.pd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7788" y="-73025"/>
            <a:ext cx="9273602"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417844" y="68093"/>
            <a:ext cx="6392634"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17844" y="1200151"/>
            <a:ext cx="6392634"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0544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2" r:id="rId10"/>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chemeClr val="tx1"/>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400" b="0" i="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1" descr="pptelements2bothcorners.pdf"/>
          <p:cNvPicPr>
            <a:picLocks noChangeAspect="1"/>
          </p:cNvPicPr>
          <p:nvPr userDrawn="1"/>
        </p:nvPicPr>
        <p:blipFill rotWithShape="1">
          <a:blip r:embed="rId13">
            <a:extLst>
              <a:ext uri="{28A0092B-C50C-407E-A947-70E740481C1C}">
                <a14:useLocalDpi xmlns:a14="http://schemas.microsoft.com/office/drawing/2010/main" val="0"/>
              </a:ext>
            </a:extLst>
          </a:blip>
          <a:srcRect l="80027" t="80027"/>
          <a:stretch/>
        </p:blipFill>
        <p:spPr bwMode="auto">
          <a:xfrm>
            <a:off x="7343552" y="4101578"/>
            <a:ext cx="1852261" cy="104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318977" y="64008"/>
            <a:ext cx="8491501"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18977" y="1200151"/>
            <a:ext cx="8491501"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19384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600" b="0" i="0" kern="1200">
          <a:solidFill>
            <a:schemeClr val="tx1"/>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400" b="0" i="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jpeg"/><Relationship Id="rId1" Type="http://schemas.openxmlformats.org/officeDocument/2006/relationships/slideLayout" Target="../slideLayouts/slideLayout31.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1" Type="http://schemas.openxmlformats.org/officeDocument/2006/relationships/image" Target="../media/image72.png"/><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64.png"/><Relationship Id="rId1" Type="http://schemas.openxmlformats.org/officeDocument/2006/relationships/slideLayout" Target="../slideLayouts/slideLayout30.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44.png"/><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3.pn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325260197_cf6c631764_b.jpg"/>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6114" b="5366"/>
          <a:stretch/>
        </p:blipFill>
        <p:spPr>
          <a:xfrm>
            <a:off x="2274093" y="-26790"/>
            <a:ext cx="6890796" cy="5184991"/>
          </a:xfrm>
          <a:prstGeom prst="rect">
            <a:avLst/>
          </a:prstGeom>
        </p:spPr>
      </p:pic>
      <p:sp>
        <p:nvSpPr>
          <p:cNvPr id="38914" name="Rectangle 4"/>
          <p:cNvSpPr>
            <a:spLocks/>
          </p:cNvSpPr>
          <p:nvPr/>
        </p:nvSpPr>
        <p:spPr bwMode="auto">
          <a:xfrm>
            <a:off x="-35719" y="-26789"/>
            <a:ext cx="2309813" cy="358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7150" tIns="285750" rIns="285750" bIns="142875"/>
          <a:lstStyle/>
          <a:p>
            <a:pPr algn="r">
              <a:lnSpc>
                <a:spcPct val="80000"/>
              </a:lnSpc>
            </a:pPr>
            <a:r>
              <a:rPr lang="en-US" sz="1500">
                <a:solidFill>
                  <a:schemeClr val="bg1"/>
                </a:solidFill>
                <a:latin typeface="Gill Sans" charset="0"/>
                <a:sym typeface="Rockwell" charset="0"/>
              </a:rPr>
              <a:t>TODAY’S EVENT</a:t>
            </a:r>
          </a:p>
          <a:p>
            <a:pPr algn="r">
              <a:lnSpc>
                <a:spcPct val="80000"/>
              </a:lnSpc>
            </a:pPr>
            <a:endParaRPr lang="en-US" sz="1500">
              <a:solidFill>
                <a:schemeClr val="bg1"/>
              </a:solidFill>
              <a:latin typeface="Gill Sans" charset="0"/>
              <a:sym typeface="Rockwell" charset="0"/>
            </a:endParaRPr>
          </a:p>
          <a:p>
            <a:pPr algn="r">
              <a:lnSpc>
                <a:spcPct val="80000"/>
              </a:lnSpc>
            </a:pPr>
            <a:endParaRPr lang="en-US" sz="1500">
              <a:solidFill>
                <a:schemeClr val="bg1"/>
              </a:solidFill>
              <a:latin typeface="Gill Sans" charset="0"/>
              <a:sym typeface="Rockwell" charset="0"/>
            </a:endParaRPr>
          </a:p>
          <a:p>
            <a:pPr algn="r">
              <a:lnSpc>
                <a:spcPct val="80000"/>
              </a:lnSpc>
            </a:pPr>
            <a:endParaRPr lang="en-US" sz="1500">
              <a:solidFill>
                <a:schemeClr val="bg1"/>
              </a:solidFill>
              <a:latin typeface="Gill Sans" charset="0"/>
              <a:sym typeface="Rockwell" charset="0"/>
            </a:endParaRPr>
          </a:p>
          <a:p>
            <a:pPr algn="r">
              <a:lnSpc>
                <a:spcPct val="80000"/>
              </a:lnSpc>
            </a:pPr>
            <a:endParaRPr lang="en-US" sz="1500">
              <a:solidFill>
                <a:schemeClr val="bg1"/>
              </a:solidFill>
              <a:latin typeface="Gill Sans" charset="0"/>
              <a:sym typeface="Rockwell" charset="0"/>
            </a:endParaRPr>
          </a:p>
          <a:p>
            <a:pPr algn="r">
              <a:lnSpc>
                <a:spcPct val="80000"/>
              </a:lnSpc>
            </a:pPr>
            <a:endParaRPr lang="en-US" sz="1500">
              <a:solidFill>
                <a:schemeClr val="bg1"/>
              </a:solidFill>
              <a:latin typeface="Gill Sans" charset="0"/>
              <a:sym typeface="Rockwell" charset="0"/>
            </a:endParaRPr>
          </a:p>
          <a:p>
            <a:pPr algn="r">
              <a:lnSpc>
                <a:spcPct val="80000"/>
              </a:lnSpc>
            </a:pPr>
            <a:endParaRPr lang="en-US" sz="1500">
              <a:solidFill>
                <a:schemeClr val="bg1"/>
              </a:solidFill>
              <a:latin typeface="Gill Sans" charset="0"/>
              <a:sym typeface="Rockwell" charset="0"/>
            </a:endParaRPr>
          </a:p>
          <a:p>
            <a:pPr algn="r">
              <a:lnSpc>
                <a:spcPct val="80000"/>
              </a:lnSpc>
            </a:pPr>
            <a:r>
              <a:rPr lang="en-US" sz="1300">
                <a:solidFill>
                  <a:schemeClr val="bg1"/>
                </a:solidFill>
                <a:latin typeface="Gill Sans" charset="0"/>
                <a:sym typeface="Rockwell" charset="0"/>
              </a:rPr>
              <a:t>Wi-Fi:</a:t>
            </a:r>
          </a:p>
          <a:p>
            <a:pPr algn="r">
              <a:lnSpc>
                <a:spcPct val="80000"/>
              </a:lnSpc>
            </a:pPr>
            <a:r>
              <a:rPr lang="en-US" sz="1300">
                <a:solidFill>
                  <a:schemeClr val="bg1"/>
                </a:solidFill>
                <a:latin typeface="Gill Sans" charset="0"/>
                <a:sym typeface="Rockwell" charset="0"/>
              </a:rPr>
              <a:t>HCL_Public</a:t>
            </a:r>
          </a:p>
          <a:p>
            <a:pPr algn="r">
              <a:lnSpc>
                <a:spcPct val="80000"/>
              </a:lnSpc>
            </a:pPr>
            <a:endParaRPr lang="en-US" sz="1300">
              <a:solidFill>
                <a:schemeClr val="bg1"/>
              </a:solidFill>
              <a:latin typeface="Gill Sans" charset="0"/>
              <a:sym typeface="Rockwell" charset="0"/>
            </a:endParaRPr>
          </a:p>
          <a:p>
            <a:pPr algn="r">
              <a:lnSpc>
                <a:spcPct val="80000"/>
              </a:lnSpc>
            </a:pPr>
            <a:r>
              <a:rPr lang="en-US" sz="1300">
                <a:solidFill>
                  <a:schemeClr val="bg1"/>
                </a:solidFill>
                <a:latin typeface="Gill Sans" charset="0"/>
                <a:sym typeface="Rockwell" charset="0"/>
              </a:rPr>
              <a:t>Password:</a:t>
            </a:r>
          </a:p>
          <a:p>
            <a:pPr algn="r">
              <a:lnSpc>
                <a:spcPct val="80000"/>
              </a:lnSpc>
            </a:pPr>
            <a:r>
              <a:rPr lang="en-US" sz="1300">
                <a:solidFill>
                  <a:schemeClr val="bg1"/>
                </a:solidFill>
                <a:latin typeface="Gill Sans" charset="0"/>
                <a:sym typeface="Rockwell" charset="0"/>
              </a:rPr>
              <a:t>n/a</a:t>
            </a:r>
          </a:p>
          <a:p>
            <a:pPr algn="r">
              <a:lnSpc>
                <a:spcPct val="80000"/>
              </a:lnSpc>
            </a:pPr>
            <a:endParaRPr lang="en-US" sz="1300">
              <a:solidFill>
                <a:schemeClr val="bg1"/>
              </a:solidFill>
              <a:latin typeface="Gill Sans" charset="0"/>
              <a:sym typeface="Rockwell" charset="0"/>
            </a:endParaRPr>
          </a:p>
          <a:p>
            <a:pPr algn="r">
              <a:lnSpc>
                <a:spcPct val="80000"/>
              </a:lnSpc>
            </a:pPr>
            <a:r>
              <a:rPr lang="en-US" sz="1300">
                <a:solidFill>
                  <a:schemeClr val="bg1"/>
                </a:solidFill>
                <a:latin typeface="Gill Sans" charset="0"/>
                <a:sym typeface="Rockwell" charset="0"/>
              </a:rPr>
              <a:t>#mimatweet</a:t>
            </a:r>
          </a:p>
          <a:p>
            <a:pPr algn="r">
              <a:lnSpc>
                <a:spcPct val="80000"/>
              </a:lnSpc>
            </a:pPr>
            <a:endParaRPr lang="en-US" sz="1300">
              <a:solidFill>
                <a:schemeClr val="bg1"/>
              </a:solidFill>
              <a:latin typeface="Gill Sans" charset="0"/>
              <a:sym typeface="Rockwell" charset="0"/>
            </a:endParaRPr>
          </a:p>
          <a:p>
            <a:pPr algn="r">
              <a:lnSpc>
                <a:spcPct val="80000"/>
              </a:lnSpc>
            </a:pPr>
            <a:r>
              <a:rPr lang="en-US" sz="1300">
                <a:solidFill>
                  <a:schemeClr val="bg1"/>
                </a:solidFill>
                <a:latin typeface="Gill Sans" charset="0"/>
                <a:sym typeface="Rockwell" charset="0"/>
              </a:rPr>
              <a:t>blog.mima.org</a:t>
            </a:r>
            <a:endParaRPr lang="en-US" sz="1500">
              <a:solidFill>
                <a:schemeClr val="bg1"/>
              </a:solidFill>
              <a:latin typeface="Gill Sans" charset="0"/>
              <a:sym typeface="Rockwell" charset="0"/>
            </a:endParaRPr>
          </a:p>
        </p:txBody>
      </p:sp>
      <p:sp>
        <p:nvSpPr>
          <p:cNvPr id="38915" name="Rectangle 4"/>
          <p:cNvSpPr>
            <a:spLocks/>
          </p:cNvSpPr>
          <p:nvPr/>
        </p:nvSpPr>
        <p:spPr bwMode="auto">
          <a:xfrm>
            <a:off x="2274094" y="2881312"/>
            <a:ext cx="6869906"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285750" tIns="285750" rIns="36124" bIns="142875"/>
          <a:lstStyle/>
          <a:p>
            <a:pPr>
              <a:lnSpc>
                <a:spcPct val="80000"/>
              </a:lnSpc>
            </a:pPr>
            <a:r>
              <a:rPr lang="en-US" sz="1500" b="1" dirty="0">
                <a:latin typeface="Gill Sans" charset="0"/>
                <a:sym typeface="Rockwell" charset="0"/>
              </a:rPr>
              <a:t>Tactics in Twenty: Data + Tech</a:t>
            </a:r>
          </a:p>
          <a:p>
            <a:pPr>
              <a:lnSpc>
                <a:spcPct val="80000"/>
              </a:lnSpc>
            </a:pPr>
            <a:endParaRPr lang="en-US" sz="1500" dirty="0">
              <a:latin typeface="Gill Sans" charset="0"/>
              <a:sym typeface="Rockwell" charset="0"/>
            </a:endParaRPr>
          </a:p>
          <a:p>
            <a:r>
              <a:rPr lang="en-US" sz="1500" dirty="0">
                <a:latin typeface="Gill Sans" charset="0"/>
                <a:sym typeface="Rockwell" charset="0"/>
              </a:rPr>
              <a:t>NINA HALE | Founder | Nina Hale Inc</a:t>
            </a:r>
            <a:r>
              <a:rPr lang="en-US" sz="1500" dirty="0" smtClean="0">
                <a:latin typeface="Gill Sans" charset="0"/>
                <a:sym typeface="Rockwell" charset="0"/>
              </a:rPr>
              <a:t>.  |  @</a:t>
            </a:r>
            <a:r>
              <a:rPr lang="en-US" sz="1500" dirty="0" err="1" smtClean="0">
                <a:latin typeface="Gill Sans" charset="0"/>
                <a:sym typeface="Rockwell" charset="0"/>
              </a:rPr>
              <a:t>ninahale</a:t>
            </a:r>
            <a:endParaRPr lang="en-US" sz="1500" dirty="0">
              <a:latin typeface="Gill Sans" charset="0"/>
              <a:sym typeface="Rockwell" charset="0"/>
            </a:endParaRPr>
          </a:p>
          <a:p>
            <a:r>
              <a:rPr lang="en-US" sz="1500" dirty="0">
                <a:latin typeface="Gill Sans" charset="0"/>
                <a:sym typeface="Rockwell" charset="0"/>
              </a:rPr>
              <a:t>JOSH BECERRA | Co-Founder | Monkey Island Inc</a:t>
            </a:r>
            <a:r>
              <a:rPr lang="en-US" sz="1500" dirty="0" smtClean="0">
                <a:latin typeface="Gill Sans" charset="0"/>
                <a:sym typeface="Rockwell" charset="0"/>
              </a:rPr>
              <a:t>.  |  @</a:t>
            </a:r>
            <a:r>
              <a:rPr lang="en-US" sz="1500" dirty="0" err="1" smtClean="0">
                <a:latin typeface="Gill Sans" charset="0"/>
                <a:sym typeface="Rockwell" charset="0"/>
              </a:rPr>
              <a:t>joshbecerra</a:t>
            </a:r>
            <a:endParaRPr lang="en-US" sz="1500" dirty="0">
              <a:latin typeface="Gill Sans" charset="0"/>
              <a:sym typeface="Rockwell" charset="0"/>
            </a:endParaRPr>
          </a:p>
          <a:p>
            <a:r>
              <a:rPr lang="en-US" sz="1500" dirty="0">
                <a:latin typeface="Gill Sans" charset="0"/>
                <a:sym typeface="Rockwell" charset="0"/>
              </a:rPr>
              <a:t>CHRISTINA LEFEBVRE | Marketing Automation Consultant | Antenna</a:t>
            </a:r>
          </a:p>
        </p:txBody>
      </p:sp>
      <p:sp>
        <p:nvSpPr>
          <p:cNvPr id="38916" name="Rectangle 7"/>
          <p:cNvSpPr>
            <a:spLocks/>
          </p:cNvSpPr>
          <p:nvPr/>
        </p:nvSpPr>
        <p:spPr bwMode="auto">
          <a:xfrm>
            <a:off x="3610571" y="4929187"/>
            <a:ext cx="5533429"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124" bIns="0" anchor="ctr"/>
          <a:lstStyle/>
          <a:p>
            <a:pPr marL="35719" algn="r"/>
            <a:r>
              <a:rPr lang="en-US" sz="500">
                <a:solidFill>
                  <a:srgbClr val="000000"/>
                </a:solidFill>
                <a:latin typeface="Gill Sans" charset="0"/>
              </a:rPr>
              <a:t>Photo courtesy of creative commons license: https://www.flickr.com/photos/piet_musterd/9325260197/</a:t>
            </a:r>
          </a:p>
        </p:txBody>
      </p:sp>
    </p:spTree>
    <p:extLst>
      <p:ext uri="{BB962C8B-B14F-4D97-AF65-F5344CB8AC3E}">
        <p14:creationId xmlns:p14="http://schemas.microsoft.com/office/powerpoint/2010/main" val="516236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7844" y="570016"/>
            <a:ext cx="6392634" cy="3859480"/>
          </a:xfrm>
        </p:spPr>
        <p:txBody>
          <a:bodyPr>
            <a:normAutofit/>
          </a:bodyPr>
          <a:lstStyle/>
          <a:p>
            <a:pPr>
              <a:buClr>
                <a:schemeClr val="tx1"/>
              </a:buClr>
              <a:buFont typeface="Arial" panose="020B0604020202020204" pitchFamily="34" charset="0"/>
              <a:buChar char="•"/>
            </a:pPr>
            <a:r>
              <a:rPr lang="en-US" dirty="0" smtClean="0">
                <a:solidFill>
                  <a:srgbClr val="85D2E2"/>
                </a:solidFill>
              </a:rPr>
              <a:t>Target</a:t>
            </a:r>
            <a:r>
              <a:rPr lang="en-US" dirty="0" smtClean="0"/>
              <a:t> the right people, in the right place, at the right time in their journey</a:t>
            </a:r>
          </a:p>
          <a:p>
            <a:pPr>
              <a:buClr>
                <a:schemeClr val="tx1"/>
              </a:buClr>
              <a:buFont typeface="Arial" panose="020B0604020202020204" pitchFamily="34" charset="0"/>
              <a:buChar char="•"/>
            </a:pPr>
            <a:r>
              <a:rPr lang="en-US" dirty="0" smtClean="0"/>
              <a:t>Provide them with a clear compelling </a:t>
            </a:r>
            <a:r>
              <a:rPr lang="en-US" dirty="0" smtClean="0">
                <a:solidFill>
                  <a:srgbClr val="85D2E2"/>
                </a:solidFill>
              </a:rPr>
              <a:t>reason to believe</a:t>
            </a:r>
          </a:p>
          <a:p>
            <a:pPr>
              <a:buClr>
                <a:schemeClr val="tx1"/>
              </a:buClr>
              <a:buFont typeface="Arial" panose="020B0604020202020204" pitchFamily="34" charset="0"/>
              <a:buChar char="•"/>
            </a:pPr>
            <a:r>
              <a:rPr lang="en-US" dirty="0" smtClean="0"/>
              <a:t>Develop </a:t>
            </a:r>
            <a:r>
              <a:rPr lang="en-US" dirty="0" smtClean="0">
                <a:solidFill>
                  <a:srgbClr val="85D2E2"/>
                </a:solidFill>
              </a:rPr>
              <a:t>a dialog </a:t>
            </a:r>
            <a:r>
              <a:rPr lang="en-US" dirty="0" smtClean="0"/>
              <a:t>that shows they are important to you and helps them navigate the next step</a:t>
            </a:r>
          </a:p>
          <a:p>
            <a:endParaRPr lang="en-US" dirty="0"/>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244729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a:t>
            </a:r>
            <a:endParaRPr lang="en-US" dirty="0"/>
          </a:p>
        </p:txBody>
      </p:sp>
      <p:sp>
        <p:nvSpPr>
          <p:cNvPr id="3" name="Content Placeholder 2"/>
          <p:cNvSpPr>
            <a:spLocks noGrp="1"/>
          </p:cNvSpPr>
          <p:nvPr>
            <p:ph idx="1"/>
          </p:nvPr>
        </p:nvSpPr>
        <p:spPr/>
        <p:txBody>
          <a:bodyPr>
            <a:normAutofit/>
          </a:bodyPr>
          <a:lstStyle/>
          <a:p>
            <a:r>
              <a:rPr lang="en-US" dirty="0" smtClean="0"/>
              <a:t>Search engines</a:t>
            </a:r>
          </a:p>
          <a:p>
            <a:r>
              <a:rPr lang="en-US" dirty="0" smtClean="0"/>
              <a:t>Programmatic </a:t>
            </a:r>
            <a:r>
              <a:rPr lang="en-US" dirty="0"/>
              <a:t>display – (50% of all display</a:t>
            </a:r>
            <a:r>
              <a:rPr lang="en-US" dirty="0" smtClean="0"/>
              <a:t>)</a:t>
            </a:r>
          </a:p>
          <a:p>
            <a:r>
              <a:rPr lang="en-US" dirty="0" smtClean="0"/>
              <a:t>Promoted social</a:t>
            </a:r>
            <a:endParaRPr lang="en-US" dirty="0"/>
          </a:p>
          <a:p>
            <a:r>
              <a:rPr lang="en-US" dirty="0"/>
              <a:t>Email lists </a:t>
            </a:r>
            <a:r>
              <a:rPr lang="en-US" dirty="0" smtClean="0"/>
              <a:t>and segments</a:t>
            </a:r>
            <a:endParaRPr lang="en-US" dirty="0"/>
          </a:p>
          <a:p>
            <a:r>
              <a:rPr lang="en-US" dirty="0" smtClean="0"/>
              <a:t>Retargeting and look-a-likes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8" y="0"/>
            <a:ext cx="2308088" cy="1720446"/>
          </a:xfrm>
          <a:prstGeom prst="rect">
            <a:avLst/>
          </a:prstGeom>
        </p:spPr>
      </p:pic>
      <p:sp>
        <p:nvSpPr>
          <p:cNvPr id="5" name="TextBox 4"/>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4642953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Benchmarking</a:t>
            </a:r>
            <a:endParaRPr lang="en-US" dirty="0"/>
          </a:p>
        </p:txBody>
      </p:sp>
      <p:pic>
        <p:nvPicPr>
          <p:cNvPr id="5" name="Picture 4"/>
          <p:cNvPicPr>
            <a:picLocks noChangeAspect="1"/>
          </p:cNvPicPr>
          <p:nvPr/>
        </p:nvPicPr>
        <p:blipFill>
          <a:blip r:embed="rId3"/>
          <a:stretch>
            <a:fillRect/>
          </a:stretch>
        </p:blipFill>
        <p:spPr>
          <a:xfrm>
            <a:off x="2252641" y="1001864"/>
            <a:ext cx="6859671" cy="3399720"/>
          </a:xfrm>
          <a:prstGeom prst="rect">
            <a:avLst/>
          </a:prstGeom>
        </p:spPr>
      </p:pic>
      <p:sp>
        <p:nvSpPr>
          <p:cNvPr id="7" name="TextBox 6"/>
          <p:cNvSpPr txBox="1"/>
          <p:nvPr/>
        </p:nvSpPr>
        <p:spPr>
          <a:xfrm>
            <a:off x="2368621" y="4856435"/>
            <a:ext cx="6327715" cy="230832"/>
          </a:xfrm>
          <a:prstGeom prst="rect">
            <a:avLst/>
          </a:prstGeom>
          <a:noFill/>
        </p:spPr>
        <p:txBody>
          <a:bodyPr wrap="square" rtlCol="0">
            <a:spAutoFit/>
          </a:bodyPr>
          <a:lstStyle/>
          <a:p>
            <a:r>
              <a:rPr lang="en-US" sz="900" i="1" dirty="0">
                <a:solidFill>
                  <a:srgbClr val="85D2E2"/>
                </a:solidFill>
                <a:latin typeface="Tw Cen MT" panose="020B0602020104020603" pitchFamily="34" charset="0"/>
              </a:rPr>
              <a:t>https://www.thinkwithgoogle.com/tools/customer-journey-to-online-purchase.html</a:t>
            </a:r>
          </a:p>
        </p:txBody>
      </p:sp>
      <p:sp>
        <p:nvSpPr>
          <p:cNvPr id="6" name="TextBox 5"/>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4916632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15785" y="4917521"/>
            <a:ext cx="4838158" cy="230832"/>
          </a:xfrm>
          <a:prstGeom prst="rect">
            <a:avLst/>
          </a:prstGeom>
          <a:noFill/>
        </p:spPr>
        <p:txBody>
          <a:bodyPr wrap="square" rtlCol="0">
            <a:spAutoFit/>
          </a:bodyPr>
          <a:lstStyle/>
          <a:p>
            <a:r>
              <a:rPr lang="en-US" sz="900" dirty="0">
                <a:solidFill>
                  <a:srgbClr val="85D2E2"/>
                </a:solidFill>
                <a:latin typeface="Tw Cen MT" panose="020B0602020104020603" pitchFamily="34" charset="0"/>
              </a:rPr>
              <a:t>https://www.thinkwithgoogle.com/tools/customer-journey-to-online-purchase.html</a:t>
            </a:r>
          </a:p>
        </p:txBody>
      </p:sp>
      <p:pic>
        <p:nvPicPr>
          <p:cNvPr id="7" name="Picture 6"/>
          <p:cNvPicPr>
            <a:picLocks noChangeAspect="1"/>
          </p:cNvPicPr>
          <p:nvPr/>
        </p:nvPicPr>
        <p:blipFill>
          <a:blip r:embed="rId3"/>
          <a:stretch>
            <a:fillRect/>
          </a:stretch>
        </p:blipFill>
        <p:spPr>
          <a:xfrm>
            <a:off x="2449669" y="883511"/>
            <a:ext cx="5008035" cy="3901151"/>
          </a:xfrm>
          <a:prstGeom prst="rect">
            <a:avLst/>
          </a:prstGeom>
        </p:spPr>
      </p:pic>
      <p:sp>
        <p:nvSpPr>
          <p:cNvPr id="2" name="Title 1"/>
          <p:cNvSpPr>
            <a:spLocks noGrp="1"/>
          </p:cNvSpPr>
          <p:nvPr>
            <p:ph type="title"/>
          </p:nvPr>
        </p:nvSpPr>
        <p:spPr/>
        <p:txBody>
          <a:bodyPr/>
          <a:lstStyle/>
          <a:p>
            <a:r>
              <a:rPr lang="en-US" dirty="0" smtClean="0"/>
              <a:t>Examine By Channel</a:t>
            </a:r>
            <a:endParaRPr lang="en-US" dirty="0"/>
          </a:p>
        </p:txBody>
      </p:sp>
      <p:sp>
        <p:nvSpPr>
          <p:cNvPr id="5" name="TextBox 4"/>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4604428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How Yours Interacts</a:t>
            </a:r>
            <a:endParaRPr lang="en-US" dirty="0"/>
          </a:p>
        </p:txBody>
      </p:sp>
      <p:pic>
        <p:nvPicPr>
          <p:cNvPr id="10" name="Picture 9"/>
          <p:cNvPicPr>
            <a:picLocks noChangeAspect="1"/>
          </p:cNvPicPr>
          <p:nvPr/>
        </p:nvPicPr>
        <p:blipFill rotWithShape="1">
          <a:blip r:embed="rId3"/>
          <a:srcRect r="359" b="6528"/>
          <a:stretch/>
        </p:blipFill>
        <p:spPr>
          <a:xfrm>
            <a:off x="2568501" y="970974"/>
            <a:ext cx="4899099" cy="3655805"/>
          </a:xfrm>
          <a:prstGeom prst="rect">
            <a:avLst/>
          </a:prstGeom>
        </p:spPr>
      </p:pic>
      <p:sp>
        <p:nvSpPr>
          <p:cNvPr id="5" name="TextBox 4"/>
          <p:cNvSpPr txBox="1"/>
          <p:nvPr/>
        </p:nvSpPr>
        <p:spPr>
          <a:xfrm>
            <a:off x="2368621" y="4583018"/>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3241628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 Your Message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0274774"/>
              </p:ext>
            </p:extLst>
          </p:nvPr>
        </p:nvGraphicFramePr>
        <p:xfrm>
          <a:off x="2417763" y="1200150"/>
          <a:ext cx="6392862"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368621" y="4583018"/>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2845151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Tactical Takeaways</a:t>
            </a:r>
            <a:endParaRPr lang="en-US" dirty="0"/>
          </a:p>
        </p:txBody>
      </p:sp>
      <p:sp>
        <p:nvSpPr>
          <p:cNvPr id="3" name="Content Placeholder 2"/>
          <p:cNvSpPr>
            <a:spLocks noGrp="1"/>
          </p:cNvSpPr>
          <p:nvPr>
            <p:ph idx="1"/>
          </p:nvPr>
        </p:nvSpPr>
        <p:spPr>
          <a:xfrm>
            <a:off x="2417844" y="1087723"/>
            <a:ext cx="6392634" cy="3394472"/>
          </a:xfrm>
        </p:spPr>
        <p:txBody>
          <a:bodyPr>
            <a:normAutofit fontScale="70000" lnSpcReduction="20000"/>
          </a:bodyPr>
          <a:lstStyle/>
          <a:p>
            <a:pPr>
              <a:lnSpc>
                <a:spcPct val="120000"/>
              </a:lnSpc>
              <a:buClr>
                <a:schemeClr val="tx1"/>
              </a:buClr>
            </a:pPr>
            <a:r>
              <a:rPr lang="en-US" dirty="0" smtClean="0">
                <a:solidFill>
                  <a:srgbClr val="85D2E2"/>
                </a:solidFill>
              </a:rPr>
              <a:t>Explore </a:t>
            </a:r>
            <a:r>
              <a:rPr lang="en-US" dirty="0" smtClean="0"/>
              <a:t>your web stats to determine how each marketing activity impacts each other</a:t>
            </a:r>
          </a:p>
          <a:p>
            <a:pPr>
              <a:lnSpc>
                <a:spcPct val="120000"/>
              </a:lnSpc>
              <a:buClr>
                <a:schemeClr val="tx1"/>
              </a:buClr>
            </a:pPr>
            <a:r>
              <a:rPr lang="en-US" dirty="0" smtClean="0">
                <a:solidFill>
                  <a:srgbClr val="85D2E2"/>
                </a:solidFill>
              </a:rPr>
              <a:t>Install </a:t>
            </a:r>
            <a:r>
              <a:rPr lang="en-US" dirty="0" err="1" smtClean="0"/>
              <a:t>Quantcast</a:t>
            </a:r>
            <a:r>
              <a:rPr lang="en-US" dirty="0" smtClean="0"/>
              <a:t> and Google demographics to gain insights on your audience</a:t>
            </a:r>
          </a:p>
          <a:p>
            <a:pPr>
              <a:lnSpc>
                <a:spcPct val="120000"/>
              </a:lnSpc>
              <a:buClr>
                <a:schemeClr val="tx1"/>
              </a:buClr>
            </a:pPr>
            <a:r>
              <a:rPr lang="en-US" dirty="0" smtClean="0">
                <a:solidFill>
                  <a:srgbClr val="85D2E2"/>
                </a:solidFill>
              </a:rPr>
              <a:t>Acknowledge </a:t>
            </a:r>
            <a:r>
              <a:rPr lang="en-US" dirty="0" smtClean="0"/>
              <a:t>the costs of brand activities when measuring brand searches</a:t>
            </a:r>
          </a:p>
          <a:p>
            <a:pPr>
              <a:lnSpc>
                <a:spcPct val="120000"/>
              </a:lnSpc>
              <a:buClr>
                <a:schemeClr val="tx1"/>
              </a:buClr>
            </a:pPr>
            <a:r>
              <a:rPr lang="en-US" dirty="0" smtClean="0">
                <a:solidFill>
                  <a:srgbClr val="85D2E2"/>
                </a:solidFill>
              </a:rPr>
              <a:t>Explore</a:t>
            </a:r>
            <a:r>
              <a:rPr lang="en-US" dirty="0" smtClean="0"/>
              <a:t> targeting opportunities across display, search and social</a:t>
            </a:r>
          </a:p>
          <a:p>
            <a:pPr>
              <a:lnSpc>
                <a:spcPct val="120000"/>
              </a:lnSpc>
              <a:buClr>
                <a:schemeClr val="tx1"/>
              </a:buClr>
            </a:pPr>
            <a:r>
              <a:rPr lang="en-US" dirty="0" smtClean="0">
                <a:solidFill>
                  <a:srgbClr val="85D2E2"/>
                </a:solidFill>
              </a:rPr>
              <a:t>Qualified traffic is only the beginning! </a:t>
            </a:r>
            <a:r>
              <a:rPr lang="en-US" dirty="0" smtClean="0"/>
              <a:t>It’s the attraction, not the courtship, or the wedding. </a:t>
            </a:r>
            <a:endParaRPr lang="en-US" dirty="0"/>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6254559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courtship flow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images.fineartamerica.com/images-medium-large/wandering-albatross-courtship-display-paul-nick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103" y="0"/>
            <a:ext cx="6905897" cy="45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8549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Conversion Optimization (CRO)</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701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Optimization</a:t>
            </a:r>
            <a:endParaRPr lang="en-US" dirty="0"/>
          </a:p>
        </p:txBody>
      </p:sp>
      <p:sp>
        <p:nvSpPr>
          <p:cNvPr id="3" name="Content Placeholder 2"/>
          <p:cNvSpPr>
            <a:spLocks noGrp="1"/>
          </p:cNvSpPr>
          <p:nvPr>
            <p:ph idx="1"/>
          </p:nvPr>
        </p:nvSpPr>
        <p:spPr/>
        <p:txBody>
          <a:bodyPr/>
          <a:lstStyle/>
          <a:p>
            <a:r>
              <a:rPr lang="en-US" dirty="0" smtClean="0"/>
              <a:t>Align Goals</a:t>
            </a:r>
          </a:p>
          <a:p>
            <a:r>
              <a:rPr lang="en-US" dirty="0" smtClean="0"/>
              <a:t>Track Everything</a:t>
            </a:r>
          </a:p>
          <a:p>
            <a:r>
              <a:rPr lang="en-US" dirty="0" smtClean="0"/>
              <a:t>Run Experiments</a:t>
            </a:r>
          </a:p>
          <a:p>
            <a:r>
              <a:rPr lang="en-US" dirty="0" smtClean="0"/>
              <a:t>Iterate</a:t>
            </a:r>
            <a:endParaRPr lang="en-US" dirty="0"/>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8554757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7843" y="1200151"/>
            <a:ext cx="6537897" cy="3394472"/>
          </a:xfrm>
        </p:spPr>
        <p:txBody>
          <a:bodyPr>
            <a:normAutofit/>
          </a:bodyPr>
          <a:lstStyle/>
          <a:p>
            <a:r>
              <a:rPr lang="en-US" dirty="0" smtClean="0">
                <a:solidFill>
                  <a:schemeClr val="accent4">
                    <a:lumMod val="75000"/>
                  </a:schemeClr>
                </a:solidFill>
              </a:rPr>
              <a:t>Nina Hale</a:t>
            </a:r>
            <a:r>
              <a:rPr lang="en-US" dirty="0" smtClean="0"/>
              <a:t>: Overview &amp; attracting qualified visitors </a:t>
            </a:r>
            <a:r>
              <a:rPr lang="en-US" dirty="0" smtClean="0">
                <a:solidFill>
                  <a:schemeClr val="accent4">
                    <a:lumMod val="75000"/>
                  </a:schemeClr>
                </a:solidFill>
              </a:rPr>
              <a:t>@</a:t>
            </a:r>
            <a:r>
              <a:rPr lang="en-US" dirty="0" err="1" smtClean="0">
                <a:solidFill>
                  <a:schemeClr val="accent4">
                    <a:lumMod val="75000"/>
                  </a:schemeClr>
                </a:solidFill>
              </a:rPr>
              <a:t>ninahale</a:t>
            </a:r>
            <a:endParaRPr lang="en-US" dirty="0" smtClean="0"/>
          </a:p>
          <a:p>
            <a:r>
              <a:rPr lang="en-US" dirty="0" smtClean="0">
                <a:solidFill>
                  <a:schemeClr val="accent5">
                    <a:lumMod val="75000"/>
                  </a:schemeClr>
                </a:solidFill>
              </a:rPr>
              <a:t>Josh Becerra</a:t>
            </a:r>
            <a:r>
              <a:rPr lang="en-US" dirty="0" smtClean="0"/>
              <a:t>: Conversion optimization </a:t>
            </a:r>
            <a:r>
              <a:rPr lang="en-US" dirty="0" smtClean="0">
                <a:solidFill>
                  <a:schemeClr val="accent5">
                    <a:lumMod val="75000"/>
                  </a:schemeClr>
                </a:solidFill>
              </a:rPr>
              <a:t>@</a:t>
            </a:r>
            <a:r>
              <a:rPr lang="en-US" dirty="0" err="1" smtClean="0">
                <a:solidFill>
                  <a:schemeClr val="accent5">
                    <a:lumMod val="75000"/>
                  </a:schemeClr>
                </a:solidFill>
              </a:rPr>
              <a:t>joshbecerra</a:t>
            </a:r>
            <a:endParaRPr lang="en-US" dirty="0" smtClean="0"/>
          </a:p>
          <a:p>
            <a:r>
              <a:rPr lang="en-US" dirty="0" smtClean="0">
                <a:solidFill>
                  <a:schemeClr val="accent3">
                    <a:lumMod val="75000"/>
                  </a:schemeClr>
                </a:solidFill>
              </a:rPr>
              <a:t>Christina Lefebvre</a:t>
            </a:r>
            <a:r>
              <a:rPr lang="en-US" dirty="0" smtClean="0"/>
              <a:t>: Marketing automation</a:t>
            </a:r>
          </a:p>
          <a:p>
            <a:endParaRPr lang="en-US" dirty="0"/>
          </a:p>
        </p:txBody>
      </p:sp>
    </p:spTree>
    <p:extLst>
      <p:ext uri="{BB962C8B-B14F-4D97-AF65-F5344CB8AC3E}">
        <p14:creationId xmlns:p14="http://schemas.microsoft.com/office/powerpoint/2010/main" val="888017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 Align Goals</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4966237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5273" y="89787"/>
            <a:ext cx="6045548" cy="4383022"/>
          </a:xfrm>
          <a:prstGeom prst="rect">
            <a:avLst/>
          </a:prstGeom>
        </p:spPr>
      </p:pic>
      <p:sp>
        <p:nvSpPr>
          <p:cNvPr id="7" name="8-Point Star 6"/>
          <p:cNvSpPr/>
          <p:nvPr/>
        </p:nvSpPr>
        <p:spPr>
          <a:xfrm>
            <a:off x="4492444" y="794460"/>
            <a:ext cx="156799" cy="156799"/>
          </a:xfrm>
          <a:prstGeom prst="star8">
            <a:avLst/>
          </a:prstGeom>
          <a:solidFill>
            <a:schemeClr val="accent3">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8-Point Star 7"/>
          <p:cNvSpPr/>
          <p:nvPr/>
        </p:nvSpPr>
        <p:spPr>
          <a:xfrm>
            <a:off x="4987212" y="982010"/>
            <a:ext cx="156799" cy="156799"/>
          </a:xfrm>
          <a:prstGeom prst="star8">
            <a:avLst/>
          </a:prstGeom>
          <a:solidFill>
            <a:schemeClr val="accent3">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8-Point Star 8"/>
          <p:cNvSpPr/>
          <p:nvPr/>
        </p:nvSpPr>
        <p:spPr>
          <a:xfrm>
            <a:off x="4756620" y="1330083"/>
            <a:ext cx="156799" cy="156799"/>
          </a:xfrm>
          <a:prstGeom prst="star8">
            <a:avLst/>
          </a:prstGeom>
          <a:solidFill>
            <a:schemeClr val="accent3">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8-Point Star 9"/>
          <p:cNvSpPr/>
          <p:nvPr/>
        </p:nvSpPr>
        <p:spPr>
          <a:xfrm>
            <a:off x="4414044" y="1854079"/>
            <a:ext cx="156799" cy="156799"/>
          </a:xfrm>
          <a:prstGeom prst="star8">
            <a:avLst/>
          </a:prstGeom>
          <a:solidFill>
            <a:schemeClr val="accent3">
              <a:lumMod val="7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02106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p:cNvSpPr/>
          <p:nvPr/>
        </p:nvSpPr>
        <p:spPr>
          <a:xfrm rot="10800000">
            <a:off x="4166995" y="1911310"/>
            <a:ext cx="2850567" cy="1204307"/>
          </a:xfrm>
          <a:prstGeom prst="trapezoid">
            <a:avLst>
              <a:gd name="adj" fmla="val 26887"/>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p:cNvSpPr/>
          <p:nvPr/>
        </p:nvSpPr>
        <p:spPr>
          <a:xfrm rot="10800000">
            <a:off x="3336078" y="758645"/>
            <a:ext cx="4537000" cy="1078358"/>
          </a:xfrm>
          <a:prstGeom prst="trapezoid">
            <a:avLst>
              <a:gd name="adj" fmla="val 76307"/>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rot="10800000">
            <a:off x="4509226" y="3203709"/>
            <a:ext cx="2133113" cy="640176"/>
          </a:xfrm>
          <a:prstGeom prst="trapezoid">
            <a:avLst>
              <a:gd name="adj" fmla="val 42584"/>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912185" y="635891"/>
            <a:ext cx="15356" cy="120111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90373" y="639201"/>
            <a:ext cx="15356" cy="119780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4" idx="2"/>
            <a:endCxn id="4" idx="0"/>
          </p:cNvCxnSpPr>
          <p:nvPr/>
        </p:nvCxnSpPr>
        <p:spPr>
          <a:xfrm>
            <a:off x="5592278" y="1911310"/>
            <a:ext cx="0" cy="120430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48928" y="794897"/>
            <a:ext cx="1051590" cy="584776"/>
          </a:xfrm>
          <a:prstGeom prst="rect">
            <a:avLst/>
          </a:prstGeom>
          <a:noFill/>
        </p:spPr>
        <p:txBody>
          <a:bodyPr wrap="none" rtlCol="0">
            <a:spAutoFit/>
          </a:bodyPr>
          <a:lstStyle/>
          <a:p>
            <a:pPr algn="r"/>
            <a:r>
              <a:rPr lang="en-US" sz="1600" dirty="0" smtClean="0">
                <a:solidFill>
                  <a:schemeClr val="bg1"/>
                </a:solidFill>
              </a:rPr>
              <a:t>Email</a:t>
            </a:r>
          </a:p>
          <a:p>
            <a:pPr algn="r"/>
            <a:r>
              <a:rPr lang="en-US" sz="1600" dirty="0" smtClean="0">
                <a:solidFill>
                  <a:schemeClr val="bg1"/>
                </a:solidFill>
              </a:rPr>
              <a:t>Marketing</a:t>
            </a:r>
            <a:endParaRPr lang="en-US" sz="1600" dirty="0">
              <a:solidFill>
                <a:schemeClr val="bg1"/>
              </a:solidFill>
            </a:endParaRPr>
          </a:p>
        </p:txBody>
      </p:sp>
      <p:sp>
        <p:nvSpPr>
          <p:cNvPr id="12" name="TextBox 11"/>
          <p:cNvSpPr txBox="1"/>
          <p:nvPr/>
        </p:nvSpPr>
        <p:spPr>
          <a:xfrm>
            <a:off x="5062196" y="809008"/>
            <a:ext cx="1079843" cy="338554"/>
          </a:xfrm>
          <a:prstGeom prst="rect">
            <a:avLst/>
          </a:prstGeom>
          <a:noFill/>
        </p:spPr>
        <p:txBody>
          <a:bodyPr wrap="none" rtlCol="0">
            <a:spAutoFit/>
          </a:bodyPr>
          <a:lstStyle/>
          <a:p>
            <a:pPr algn="ctr"/>
            <a:r>
              <a:rPr lang="en-US" sz="1600" dirty="0" smtClean="0">
                <a:solidFill>
                  <a:schemeClr val="bg1"/>
                </a:solidFill>
              </a:rPr>
              <a:t>SEO + SEM</a:t>
            </a:r>
          </a:p>
        </p:txBody>
      </p:sp>
      <p:sp>
        <p:nvSpPr>
          <p:cNvPr id="13" name="TextBox 12"/>
          <p:cNvSpPr txBox="1"/>
          <p:nvPr/>
        </p:nvSpPr>
        <p:spPr>
          <a:xfrm>
            <a:off x="6284724" y="823119"/>
            <a:ext cx="1243449" cy="584776"/>
          </a:xfrm>
          <a:prstGeom prst="rect">
            <a:avLst/>
          </a:prstGeom>
          <a:noFill/>
        </p:spPr>
        <p:txBody>
          <a:bodyPr wrap="none" rtlCol="0">
            <a:spAutoFit/>
          </a:bodyPr>
          <a:lstStyle/>
          <a:p>
            <a:r>
              <a:rPr lang="en-US" sz="1600" dirty="0" smtClean="0">
                <a:solidFill>
                  <a:schemeClr val="bg1"/>
                </a:solidFill>
              </a:rPr>
              <a:t>Social Media</a:t>
            </a:r>
          </a:p>
          <a:p>
            <a:r>
              <a:rPr lang="en-US" sz="1600" dirty="0" smtClean="0">
                <a:solidFill>
                  <a:schemeClr val="bg1"/>
                </a:solidFill>
              </a:rPr>
              <a:t>Marketing</a:t>
            </a:r>
            <a:endParaRPr lang="en-US" sz="1600" dirty="0">
              <a:solidFill>
                <a:schemeClr val="bg1"/>
              </a:solidFill>
            </a:endParaRPr>
          </a:p>
        </p:txBody>
      </p:sp>
      <p:sp>
        <p:nvSpPr>
          <p:cNvPr id="14" name="TextBox 13"/>
          <p:cNvSpPr txBox="1"/>
          <p:nvPr/>
        </p:nvSpPr>
        <p:spPr>
          <a:xfrm>
            <a:off x="4458729" y="2225835"/>
            <a:ext cx="875260" cy="338554"/>
          </a:xfrm>
          <a:prstGeom prst="rect">
            <a:avLst/>
          </a:prstGeom>
          <a:noFill/>
        </p:spPr>
        <p:txBody>
          <a:bodyPr wrap="none" rtlCol="0">
            <a:spAutoFit/>
          </a:bodyPr>
          <a:lstStyle/>
          <a:p>
            <a:pPr algn="r"/>
            <a:r>
              <a:rPr lang="en-US" sz="1600" dirty="0" smtClean="0">
                <a:solidFill>
                  <a:schemeClr val="bg1"/>
                </a:solidFill>
              </a:rPr>
              <a:t>Website</a:t>
            </a:r>
            <a:endParaRPr lang="en-US" sz="1600" dirty="0">
              <a:solidFill>
                <a:schemeClr val="bg1"/>
              </a:solidFill>
            </a:endParaRPr>
          </a:p>
        </p:txBody>
      </p:sp>
      <p:sp>
        <p:nvSpPr>
          <p:cNvPr id="15" name="TextBox 14"/>
          <p:cNvSpPr txBox="1"/>
          <p:nvPr/>
        </p:nvSpPr>
        <p:spPr>
          <a:xfrm>
            <a:off x="5804551" y="2225835"/>
            <a:ext cx="837789" cy="584776"/>
          </a:xfrm>
          <a:prstGeom prst="rect">
            <a:avLst/>
          </a:prstGeom>
          <a:noFill/>
        </p:spPr>
        <p:txBody>
          <a:bodyPr wrap="none" rtlCol="0">
            <a:spAutoFit/>
          </a:bodyPr>
          <a:lstStyle/>
          <a:p>
            <a:r>
              <a:rPr lang="en-US" sz="1600" dirty="0" smtClean="0">
                <a:solidFill>
                  <a:schemeClr val="bg1"/>
                </a:solidFill>
              </a:rPr>
              <a:t>Landing</a:t>
            </a:r>
          </a:p>
          <a:p>
            <a:r>
              <a:rPr lang="en-US" sz="1600" dirty="0" smtClean="0">
                <a:solidFill>
                  <a:schemeClr val="bg1"/>
                </a:solidFill>
              </a:rPr>
              <a:t>Pages</a:t>
            </a:r>
            <a:endParaRPr lang="en-US" sz="1600" dirty="0">
              <a:solidFill>
                <a:schemeClr val="bg1"/>
              </a:solidFill>
            </a:endParaRPr>
          </a:p>
        </p:txBody>
      </p:sp>
      <p:sp>
        <p:nvSpPr>
          <p:cNvPr id="16" name="TextBox 15"/>
          <p:cNvSpPr txBox="1"/>
          <p:nvPr/>
        </p:nvSpPr>
        <p:spPr>
          <a:xfrm>
            <a:off x="5258048" y="3331735"/>
            <a:ext cx="659355" cy="338554"/>
          </a:xfrm>
          <a:prstGeom prst="rect">
            <a:avLst/>
          </a:prstGeom>
          <a:noFill/>
        </p:spPr>
        <p:txBody>
          <a:bodyPr wrap="none" rtlCol="0">
            <a:spAutoFit/>
          </a:bodyPr>
          <a:lstStyle/>
          <a:p>
            <a:pPr algn="r"/>
            <a:r>
              <a:rPr lang="en-US" sz="1600" dirty="0" smtClean="0">
                <a:solidFill>
                  <a:schemeClr val="tx1">
                    <a:lumMod val="75000"/>
                    <a:lumOff val="25000"/>
                  </a:schemeClr>
                </a:solidFill>
              </a:rPr>
              <a:t>Leads</a:t>
            </a:r>
            <a:endParaRPr lang="en-US" sz="1600" dirty="0">
              <a:solidFill>
                <a:schemeClr val="tx1">
                  <a:lumMod val="75000"/>
                  <a:lumOff val="25000"/>
                </a:schemeClr>
              </a:solidFill>
            </a:endParaRPr>
          </a:p>
        </p:txBody>
      </p:sp>
      <p:sp>
        <p:nvSpPr>
          <p:cNvPr id="31" name="TextBox 30"/>
          <p:cNvSpPr txBox="1"/>
          <p:nvPr/>
        </p:nvSpPr>
        <p:spPr>
          <a:xfrm>
            <a:off x="5291335" y="3791734"/>
            <a:ext cx="613645" cy="1107996"/>
          </a:xfrm>
          <a:prstGeom prst="rect">
            <a:avLst/>
          </a:prstGeom>
          <a:noFill/>
        </p:spPr>
        <p:txBody>
          <a:bodyPr wrap="none" rtlCol="0">
            <a:spAutoFit/>
          </a:bodyPr>
          <a:lstStyle/>
          <a:p>
            <a:r>
              <a:rPr lang="en-US" sz="6600" b="1" dirty="0" smtClean="0">
                <a:solidFill>
                  <a:schemeClr val="accent3">
                    <a:lumMod val="50000"/>
                  </a:schemeClr>
                </a:solidFill>
              </a:rPr>
              <a:t>$</a:t>
            </a:r>
            <a:endParaRPr lang="en-US" sz="6600" b="1" dirty="0">
              <a:solidFill>
                <a:schemeClr val="accent3">
                  <a:lumMod val="50000"/>
                </a:schemeClr>
              </a:solidFill>
            </a:endParaRPr>
          </a:p>
        </p:txBody>
      </p:sp>
      <p:sp>
        <p:nvSpPr>
          <p:cNvPr id="32" name="TextBox 31"/>
          <p:cNvSpPr txBox="1"/>
          <p:nvPr/>
        </p:nvSpPr>
        <p:spPr>
          <a:xfrm>
            <a:off x="4896831" y="3791260"/>
            <a:ext cx="1425315" cy="1107996"/>
          </a:xfrm>
          <a:prstGeom prst="rect">
            <a:avLst/>
          </a:prstGeom>
          <a:noFill/>
        </p:spPr>
        <p:txBody>
          <a:bodyPr wrap="none" rtlCol="0">
            <a:spAutoFit/>
          </a:bodyPr>
          <a:lstStyle/>
          <a:p>
            <a:r>
              <a:rPr lang="en-US" sz="6600" b="1" dirty="0" smtClean="0">
                <a:solidFill>
                  <a:schemeClr val="accent3">
                    <a:lumMod val="50000"/>
                  </a:schemeClr>
                </a:solidFill>
              </a:rPr>
              <a:t>$  $</a:t>
            </a:r>
            <a:endParaRPr lang="en-US" sz="6600" b="1" dirty="0">
              <a:solidFill>
                <a:schemeClr val="accent3">
                  <a:lumMod val="50000"/>
                </a:schemeClr>
              </a:solidFill>
            </a:endParaRPr>
          </a:p>
        </p:txBody>
      </p:sp>
      <p:sp>
        <p:nvSpPr>
          <p:cNvPr id="17" name="TextBox 16"/>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906549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549737" y="1197892"/>
            <a:ext cx="2210050" cy="1724626"/>
            <a:chOff x="686646" y="1971868"/>
            <a:chExt cx="2727559" cy="2128467"/>
          </a:xfrm>
        </p:grpSpPr>
        <p:sp>
          <p:nvSpPr>
            <p:cNvPr id="20" name="Rectangle 19"/>
            <p:cNvSpPr/>
            <p:nvPr/>
          </p:nvSpPr>
          <p:spPr>
            <a:xfrm>
              <a:off x="686646" y="1971868"/>
              <a:ext cx="2727559" cy="2128467"/>
            </a:xfrm>
            <a:prstGeom prst="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15863" y="2094225"/>
              <a:ext cx="2501476" cy="154953"/>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815865" y="2309048"/>
              <a:ext cx="1874277" cy="686237"/>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743403" y="2306875"/>
              <a:ext cx="573937" cy="18354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743403" y="2559309"/>
              <a:ext cx="573937" cy="18354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743403" y="2811745"/>
              <a:ext cx="573937" cy="18354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15863" y="3072367"/>
              <a:ext cx="1169878" cy="790194"/>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829662" y="3095578"/>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147460" y="3072369"/>
              <a:ext cx="1169878" cy="790194"/>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873682" y="2358534"/>
              <a:ext cx="1739264" cy="566106"/>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455813" y="2132376"/>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685006" y="2132376"/>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937441" y="2132376"/>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213805" y="3095578"/>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601599" y="3095578"/>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829662" y="3470049"/>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213805" y="3470049"/>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601599" y="3470049"/>
              <a:ext cx="374493" cy="35806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769451" y="2334376"/>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769451" y="2403569"/>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769451" y="2569891"/>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769451" y="2649601"/>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769451" y="2853721"/>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769451" y="2924639"/>
              <a:ext cx="495436"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562569" y="3155123"/>
              <a:ext cx="692374"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285696" y="3434718"/>
              <a:ext cx="967508"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285696" y="3508712"/>
              <a:ext cx="967508"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285696" y="3601083"/>
              <a:ext cx="967508"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2285696" y="3691472"/>
              <a:ext cx="967508"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2285696" y="3780026"/>
              <a:ext cx="967508"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562569" y="3221736"/>
              <a:ext cx="692374"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562569" y="3287734"/>
              <a:ext cx="692374"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2215081" y="3123569"/>
              <a:ext cx="290681" cy="299909"/>
              <a:chOff x="-4791622" y="2055995"/>
              <a:chExt cx="87818" cy="90606"/>
            </a:xfrm>
          </p:grpSpPr>
          <p:sp>
            <p:nvSpPr>
              <p:cNvPr id="59" name="Rectangle 58"/>
              <p:cNvSpPr/>
              <p:nvPr/>
            </p:nvSpPr>
            <p:spPr>
              <a:xfrm>
                <a:off x="-4791622" y="2055995"/>
                <a:ext cx="87818" cy="90606"/>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768624" y="2067417"/>
                <a:ext cx="42537" cy="42537"/>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Snip Same Side Corner Rectangle 60"/>
              <p:cNvSpPr/>
              <p:nvPr/>
            </p:nvSpPr>
            <p:spPr>
              <a:xfrm>
                <a:off x="-4772082" y="2111983"/>
                <a:ext cx="50047" cy="29169"/>
              </a:xfrm>
              <a:prstGeom prst="snip2Same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Rectangle 53"/>
            <p:cNvSpPr/>
            <p:nvPr/>
          </p:nvSpPr>
          <p:spPr>
            <a:xfrm>
              <a:off x="2562569" y="3353990"/>
              <a:ext cx="692374" cy="48315"/>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2111484" y="2358534"/>
              <a:ext cx="540178" cy="566106"/>
              <a:chOff x="2054041" y="3324084"/>
              <a:chExt cx="287175" cy="300959"/>
            </a:xfrm>
          </p:grpSpPr>
          <p:pic>
            <p:nvPicPr>
              <p:cNvPr id="57" name="Picture 56" descr="Screen Shot 2013-08-16 at 9.42.41 AM.png"/>
              <p:cNvPicPr>
                <a:picLocks noChangeAspect="1"/>
              </p:cNvPicPr>
              <p:nvPr/>
            </p:nvPicPr>
            <p:blipFill rotWithShape="1">
              <a:blip r:embed="rId2">
                <a:extLst>
                  <a:ext uri="{28A0092B-C50C-407E-A947-70E740481C1C}">
                    <a14:useLocalDpi xmlns:a14="http://schemas.microsoft.com/office/drawing/2010/main" val="0"/>
                  </a:ext>
                </a:extLst>
              </a:blip>
              <a:srcRect l="7015" t="12123" r="8049" b="7262"/>
              <a:stretch/>
            </p:blipFill>
            <p:spPr>
              <a:xfrm>
                <a:off x="2054041" y="3324084"/>
                <a:ext cx="287175" cy="300959"/>
              </a:xfrm>
              <a:prstGeom prst="rect">
                <a:avLst/>
              </a:prstGeom>
            </p:spPr>
          </p:pic>
          <p:pic>
            <p:nvPicPr>
              <p:cNvPr id="58" name="Picture 57" descr="Screen Shot 2013-11-21 at 6.26.05 PM.png"/>
              <p:cNvPicPr>
                <a:picLocks noChangeAspect="1"/>
              </p:cNvPicPr>
              <p:nvPr/>
            </p:nvPicPr>
            <p:blipFill rotWithShape="1">
              <a:blip r:embed="rId3">
                <a:extLst>
                  <a:ext uri="{28A0092B-C50C-407E-A947-70E740481C1C}">
                    <a14:useLocalDpi xmlns:a14="http://schemas.microsoft.com/office/drawing/2010/main" val="0"/>
                  </a:ext>
                </a:extLst>
              </a:blip>
              <a:srcRect t="1" r="83118" b="-2"/>
              <a:stretch/>
            </p:blipFill>
            <p:spPr>
              <a:xfrm>
                <a:off x="2085587" y="3542520"/>
                <a:ext cx="213552" cy="69553"/>
              </a:xfrm>
              <a:prstGeom prst="rect">
                <a:avLst/>
              </a:prstGeom>
            </p:spPr>
          </p:pic>
        </p:grpSp>
        <p:pic>
          <p:nvPicPr>
            <p:cNvPr id="56" name="Picture 55"/>
            <p:cNvPicPr>
              <a:picLocks noChangeAspect="1"/>
            </p:cNvPicPr>
            <p:nvPr/>
          </p:nvPicPr>
          <p:blipFill>
            <a:blip r:embed="rId4"/>
            <a:stretch>
              <a:fillRect/>
            </a:stretch>
          </p:blipFill>
          <p:spPr>
            <a:xfrm>
              <a:off x="3173067" y="2100216"/>
              <a:ext cx="133357" cy="133357"/>
            </a:xfrm>
            <a:prstGeom prst="rect">
              <a:avLst/>
            </a:prstGeom>
          </p:spPr>
        </p:pic>
      </p:grpSp>
      <p:grpSp>
        <p:nvGrpSpPr>
          <p:cNvPr id="62" name="Group 61"/>
          <p:cNvGrpSpPr/>
          <p:nvPr/>
        </p:nvGrpSpPr>
        <p:grpSpPr>
          <a:xfrm>
            <a:off x="4402729" y="3166897"/>
            <a:ext cx="2210050" cy="1724627"/>
            <a:chOff x="2614338" y="4535972"/>
            <a:chExt cx="2727559" cy="2128468"/>
          </a:xfrm>
        </p:grpSpPr>
        <p:sp>
          <p:nvSpPr>
            <p:cNvPr id="63" name="Rectangle 62"/>
            <p:cNvSpPr/>
            <p:nvPr/>
          </p:nvSpPr>
          <p:spPr>
            <a:xfrm>
              <a:off x="2614338" y="4535972"/>
              <a:ext cx="2727559" cy="2128468"/>
            </a:xfrm>
            <a:prstGeom prst="rect">
              <a:avLst/>
            </a:prstGeom>
            <a:solidFill>
              <a:schemeClr val="bg1"/>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743559" y="4609463"/>
              <a:ext cx="2444308" cy="1952713"/>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2831594" y="4847167"/>
              <a:ext cx="2268230" cy="377890"/>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a:off x="2831594" y="5263434"/>
              <a:ext cx="1049223" cy="606382"/>
              <a:chOff x="-4788287" y="1738375"/>
              <a:chExt cx="216150" cy="124920"/>
            </a:xfrm>
          </p:grpSpPr>
          <p:sp>
            <p:nvSpPr>
              <p:cNvPr id="88" name="Rectangle 87"/>
              <p:cNvSpPr/>
              <p:nvPr/>
            </p:nvSpPr>
            <p:spPr>
              <a:xfrm>
                <a:off x="-4788287" y="1738375"/>
                <a:ext cx="216150" cy="124920"/>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711907" y="1771453"/>
                <a:ext cx="60769" cy="60769"/>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Isosceles Triangle 89"/>
              <p:cNvSpPr/>
              <p:nvPr/>
            </p:nvSpPr>
            <p:spPr>
              <a:xfrm rot="5400000">
                <a:off x="-4695452" y="1778210"/>
                <a:ext cx="42967" cy="45660"/>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Rectangle 66"/>
            <p:cNvSpPr/>
            <p:nvPr/>
          </p:nvSpPr>
          <p:spPr>
            <a:xfrm>
              <a:off x="4050602" y="5260030"/>
              <a:ext cx="1049223" cy="1168173"/>
            </a:xfrm>
            <a:prstGeom prst="rect">
              <a:avLst/>
            </a:prstGeom>
            <a:gradFill flip="none" rotWithShape="1">
              <a:gsLst>
                <a:gs pos="47000">
                  <a:schemeClr val="bg2">
                    <a:lumMod val="50000"/>
                  </a:schemeClr>
                </a:gs>
                <a:gs pos="100000">
                  <a:schemeClr val="bg2">
                    <a:lumMod val="90000"/>
                  </a:schemeClr>
                </a:gs>
                <a:gs pos="75000">
                  <a:schemeClr val="bg2">
                    <a:lumMod val="75000"/>
                  </a:schemeClr>
                </a:gs>
              </a:gsLst>
              <a:lin ang="5400000" scaled="0"/>
              <a:tileRec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2831594" y="5909804"/>
              <a:ext cx="1049223" cy="514800"/>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2864385" y="5775001"/>
              <a:ext cx="972269" cy="485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093601" y="5656909"/>
              <a:ext cx="972269" cy="485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3109603" y="6067801"/>
              <a:ext cx="695781" cy="48553"/>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3109603" y="6190488"/>
              <a:ext cx="695781" cy="48553"/>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109603" y="6307359"/>
              <a:ext cx="695781" cy="48553"/>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2927803" y="6048284"/>
              <a:ext cx="104580" cy="7610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2927803" y="6170969"/>
              <a:ext cx="104580" cy="7610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2927803" y="6287840"/>
              <a:ext cx="104580" cy="7610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4058103" y="5268592"/>
              <a:ext cx="1041724" cy="19474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rot="18732994">
              <a:off x="4484467" y="5342355"/>
              <a:ext cx="239101" cy="20887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4093601" y="5726448"/>
              <a:ext cx="972269" cy="485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4093601" y="5920658"/>
              <a:ext cx="972269" cy="1912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4102091" y="6190488"/>
              <a:ext cx="723186" cy="15519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 b="1" dirty="0"/>
            </a:p>
          </p:txBody>
        </p:sp>
        <p:cxnSp>
          <p:nvCxnSpPr>
            <p:cNvPr id="82" name="Straight Connector 81"/>
            <p:cNvCxnSpPr/>
            <p:nvPr/>
          </p:nvCxnSpPr>
          <p:spPr>
            <a:xfrm>
              <a:off x="4093601" y="5869815"/>
              <a:ext cx="383433"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917885" y="5977778"/>
              <a:ext cx="38343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4" name="Picture 83"/>
            <p:cNvPicPr>
              <a:picLocks noChangeAspect="1"/>
            </p:cNvPicPr>
            <p:nvPr/>
          </p:nvPicPr>
          <p:blipFill>
            <a:blip r:embed="rId5"/>
            <a:stretch>
              <a:fillRect/>
            </a:stretch>
          </p:blipFill>
          <p:spPr>
            <a:xfrm>
              <a:off x="4900822" y="4643431"/>
              <a:ext cx="200972" cy="200972"/>
            </a:xfrm>
            <a:prstGeom prst="rect">
              <a:avLst/>
            </a:prstGeom>
          </p:spPr>
        </p:pic>
        <p:sp>
          <p:nvSpPr>
            <p:cNvPr id="85" name="Rectangle 84"/>
            <p:cNvSpPr/>
            <p:nvPr/>
          </p:nvSpPr>
          <p:spPr>
            <a:xfrm>
              <a:off x="4161061" y="4686677"/>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4413497" y="4686677"/>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4665931" y="4686677"/>
              <a:ext cx="197473" cy="75729"/>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1" name="Straight Connector 90"/>
          <p:cNvCxnSpPr>
            <a:stCxn id="97" idx="1"/>
            <a:endCxn id="56" idx="0"/>
          </p:cNvCxnSpPr>
          <p:nvPr/>
        </p:nvCxnSpPr>
        <p:spPr>
          <a:xfrm flipH="1">
            <a:off x="4618429" y="455762"/>
            <a:ext cx="1013127" cy="846126"/>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98" idx="1"/>
          </p:cNvCxnSpPr>
          <p:nvPr/>
        </p:nvCxnSpPr>
        <p:spPr>
          <a:xfrm flipH="1">
            <a:off x="4110554" y="973894"/>
            <a:ext cx="1521002" cy="9045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100" idx="1"/>
            <a:endCxn id="46" idx="3"/>
          </p:cNvCxnSpPr>
          <p:nvPr/>
        </p:nvCxnSpPr>
        <p:spPr>
          <a:xfrm flipH="1">
            <a:off x="4629333" y="1905288"/>
            <a:ext cx="1002222" cy="49747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102" idx="1"/>
            <a:endCxn id="84" idx="3"/>
          </p:cNvCxnSpPr>
          <p:nvPr/>
        </p:nvCxnSpPr>
        <p:spPr>
          <a:xfrm flipH="1">
            <a:off x="6418232" y="3123509"/>
            <a:ext cx="716085" cy="211879"/>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01" idx="3"/>
          </p:cNvCxnSpPr>
          <p:nvPr/>
        </p:nvCxnSpPr>
        <p:spPr>
          <a:xfrm flipH="1">
            <a:off x="4120223" y="3942876"/>
            <a:ext cx="59963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99" idx="1"/>
          </p:cNvCxnSpPr>
          <p:nvPr/>
        </p:nvCxnSpPr>
        <p:spPr>
          <a:xfrm flipH="1">
            <a:off x="6255391" y="4170841"/>
            <a:ext cx="1019467" cy="415537"/>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5631556" y="271096"/>
            <a:ext cx="931941" cy="369332"/>
          </a:xfrm>
          <a:prstGeom prst="rect">
            <a:avLst/>
          </a:prstGeom>
          <a:noFill/>
          <a:ln w="57150" cmpd="sng">
            <a:solidFill>
              <a:schemeClr val="accent3">
                <a:lumMod val="75000"/>
              </a:schemeClr>
            </a:solidFill>
          </a:ln>
        </p:spPr>
        <p:txBody>
          <a:bodyPr wrap="none" rtlCol="0">
            <a:spAutoFit/>
          </a:bodyPr>
          <a:lstStyle/>
          <a:p>
            <a:r>
              <a:rPr lang="en-US" dirty="0" smtClean="0"/>
              <a:t>Call You</a:t>
            </a:r>
            <a:endParaRPr lang="en-US" dirty="0"/>
          </a:p>
        </p:txBody>
      </p:sp>
      <p:sp>
        <p:nvSpPr>
          <p:cNvPr id="98" name="TextBox 97"/>
          <p:cNvSpPr txBox="1"/>
          <p:nvPr/>
        </p:nvSpPr>
        <p:spPr>
          <a:xfrm>
            <a:off x="5631556" y="789228"/>
            <a:ext cx="1560869" cy="369332"/>
          </a:xfrm>
          <a:prstGeom prst="rect">
            <a:avLst/>
          </a:prstGeom>
          <a:noFill/>
          <a:ln w="57150" cmpd="sng">
            <a:solidFill>
              <a:schemeClr val="accent3">
                <a:lumMod val="75000"/>
              </a:schemeClr>
            </a:solidFill>
          </a:ln>
        </p:spPr>
        <p:txBody>
          <a:bodyPr wrap="none" rtlCol="0">
            <a:spAutoFit/>
          </a:bodyPr>
          <a:lstStyle/>
          <a:p>
            <a:r>
              <a:rPr lang="en-US" dirty="0" smtClean="0"/>
              <a:t>Fill Out a Form</a:t>
            </a:r>
            <a:endParaRPr lang="en-US" dirty="0"/>
          </a:p>
        </p:txBody>
      </p:sp>
      <p:sp>
        <p:nvSpPr>
          <p:cNvPr id="99" name="TextBox 98"/>
          <p:cNvSpPr txBox="1"/>
          <p:nvPr/>
        </p:nvSpPr>
        <p:spPr>
          <a:xfrm>
            <a:off x="7274858" y="3986175"/>
            <a:ext cx="1729259" cy="369332"/>
          </a:xfrm>
          <a:prstGeom prst="rect">
            <a:avLst/>
          </a:prstGeom>
          <a:noFill/>
          <a:ln w="57150" cmpd="sng">
            <a:solidFill>
              <a:schemeClr val="accent3">
                <a:lumMod val="75000"/>
              </a:schemeClr>
            </a:solidFill>
          </a:ln>
        </p:spPr>
        <p:txBody>
          <a:bodyPr wrap="none" rtlCol="0">
            <a:spAutoFit/>
          </a:bodyPr>
          <a:lstStyle/>
          <a:p>
            <a:r>
              <a:rPr lang="en-US" dirty="0" smtClean="0"/>
              <a:t>Start a Free Trial</a:t>
            </a:r>
            <a:endParaRPr lang="en-US" dirty="0"/>
          </a:p>
        </p:txBody>
      </p:sp>
      <p:sp>
        <p:nvSpPr>
          <p:cNvPr id="100" name="TextBox 99"/>
          <p:cNvSpPr txBox="1"/>
          <p:nvPr/>
        </p:nvSpPr>
        <p:spPr>
          <a:xfrm>
            <a:off x="5631555" y="1582122"/>
            <a:ext cx="2476422" cy="646331"/>
          </a:xfrm>
          <a:prstGeom prst="rect">
            <a:avLst/>
          </a:prstGeom>
          <a:noFill/>
          <a:ln w="57150" cmpd="sng">
            <a:solidFill>
              <a:schemeClr val="accent3">
                <a:lumMod val="75000"/>
              </a:schemeClr>
            </a:solidFill>
          </a:ln>
        </p:spPr>
        <p:txBody>
          <a:bodyPr wrap="none" rtlCol="0">
            <a:spAutoFit/>
          </a:bodyPr>
          <a:lstStyle/>
          <a:p>
            <a:r>
              <a:rPr lang="en-US" dirty="0" smtClean="0"/>
              <a:t>Download a Whitepaper</a:t>
            </a:r>
          </a:p>
          <a:p>
            <a:r>
              <a:rPr lang="en-US" dirty="0"/>
              <a:t>o</a:t>
            </a:r>
            <a:r>
              <a:rPr lang="en-US" dirty="0" smtClean="0"/>
              <a:t>r a Product Spec Sheet</a:t>
            </a:r>
            <a:endParaRPr lang="en-US" dirty="0"/>
          </a:p>
        </p:txBody>
      </p:sp>
      <p:sp>
        <p:nvSpPr>
          <p:cNvPr id="101" name="TextBox 100"/>
          <p:cNvSpPr txBox="1"/>
          <p:nvPr/>
        </p:nvSpPr>
        <p:spPr>
          <a:xfrm>
            <a:off x="2566680" y="3758210"/>
            <a:ext cx="1553543" cy="369332"/>
          </a:xfrm>
          <a:prstGeom prst="rect">
            <a:avLst/>
          </a:prstGeom>
          <a:noFill/>
          <a:ln w="57150" cmpd="sng">
            <a:solidFill>
              <a:schemeClr val="accent3">
                <a:lumMod val="75000"/>
              </a:schemeClr>
            </a:solidFill>
          </a:ln>
        </p:spPr>
        <p:txBody>
          <a:bodyPr wrap="none" rtlCol="0">
            <a:spAutoFit/>
          </a:bodyPr>
          <a:lstStyle/>
          <a:p>
            <a:r>
              <a:rPr lang="en-US" dirty="0" smtClean="0"/>
              <a:t>Watch a Video</a:t>
            </a:r>
            <a:endParaRPr lang="en-US" dirty="0"/>
          </a:p>
        </p:txBody>
      </p:sp>
      <p:sp>
        <p:nvSpPr>
          <p:cNvPr id="102" name="TextBox 101"/>
          <p:cNvSpPr txBox="1"/>
          <p:nvPr/>
        </p:nvSpPr>
        <p:spPr>
          <a:xfrm>
            <a:off x="7134317" y="2661844"/>
            <a:ext cx="1869800" cy="923330"/>
          </a:xfrm>
          <a:prstGeom prst="rect">
            <a:avLst/>
          </a:prstGeom>
          <a:noFill/>
          <a:ln w="57150" cmpd="sng">
            <a:solidFill>
              <a:schemeClr val="accent3">
                <a:lumMod val="75000"/>
              </a:schemeClr>
            </a:solidFill>
          </a:ln>
        </p:spPr>
        <p:txBody>
          <a:bodyPr wrap="square" rtlCol="0">
            <a:spAutoFit/>
          </a:bodyPr>
          <a:lstStyle/>
          <a:p>
            <a:r>
              <a:rPr lang="en-US" dirty="0" smtClean="0"/>
              <a:t>Put Something in a Shopping Cart and Buy it </a:t>
            </a:r>
            <a:endParaRPr lang="en-US" dirty="0"/>
          </a:p>
        </p:txBody>
      </p:sp>
      <p:sp>
        <p:nvSpPr>
          <p:cNvPr id="103" name="TextBox 102"/>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74730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Screen Shot 2014-06-10 at 4.3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992" y="123660"/>
            <a:ext cx="4832068" cy="4817600"/>
          </a:xfrm>
          <a:prstGeom prst="rect">
            <a:avLst/>
          </a:prstGeom>
        </p:spPr>
      </p:pic>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5426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6-10 at 4.37.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636" y="123660"/>
            <a:ext cx="4772423" cy="4966776"/>
          </a:xfrm>
          <a:prstGeom prst="rect">
            <a:avLst/>
          </a:prstGeom>
        </p:spPr>
      </p:pic>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803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a:t>
            </a:r>
            <a:r>
              <a:rPr lang="en-US" dirty="0" smtClean="0"/>
              <a:t>) Track Everything</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40558921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3-12-03 at 9.50.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386" y="164639"/>
            <a:ext cx="1376535" cy="4931821"/>
          </a:xfrm>
          <a:prstGeom prst="rect">
            <a:avLst/>
          </a:prstGeom>
        </p:spPr>
      </p:pic>
      <p:pic>
        <p:nvPicPr>
          <p:cNvPr id="9" name="Picture 8"/>
          <p:cNvPicPr>
            <a:picLocks noChangeAspect="1"/>
          </p:cNvPicPr>
          <p:nvPr/>
        </p:nvPicPr>
        <p:blipFill>
          <a:blip r:embed="rId3"/>
          <a:stretch>
            <a:fillRect/>
          </a:stretch>
        </p:blipFill>
        <p:spPr>
          <a:xfrm>
            <a:off x="2335927" y="1055632"/>
            <a:ext cx="1114190" cy="1114190"/>
          </a:xfrm>
          <a:prstGeom prst="rect">
            <a:avLst/>
          </a:prstGeom>
        </p:spPr>
      </p:pic>
      <p:pic>
        <p:nvPicPr>
          <p:cNvPr id="12" name="Picture 11"/>
          <p:cNvPicPr>
            <a:picLocks noChangeAspect="1"/>
          </p:cNvPicPr>
          <p:nvPr/>
        </p:nvPicPr>
        <p:blipFill>
          <a:blip r:embed="rId4"/>
          <a:stretch>
            <a:fillRect/>
          </a:stretch>
        </p:blipFill>
        <p:spPr>
          <a:xfrm>
            <a:off x="2377638" y="-16847"/>
            <a:ext cx="1072479" cy="1072479"/>
          </a:xfrm>
          <a:prstGeom prst="rect">
            <a:avLst/>
          </a:prstGeom>
        </p:spPr>
      </p:pic>
      <p:sp>
        <p:nvSpPr>
          <p:cNvPr id="6" name="TextBox 5"/>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4171417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8-16 at 2.0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028" y="1999188"/>
            <a:ext cx="6624974" cy="1153788"/>
          </a:xfrm>
          <a:prstGeom prst="rect">
            <a:avLst/>
          </a:prstGeom>
        </p:spPr>
      </p:pic>
      <p:pic>
        <p:nvPicPr>
          <p:cNvPr id="10" name="Picture 9"/>
          <p:cNvPicPr>
            <a:picLocks noChangeAspect="1"/>
          </p:cNvPicPr>
          <p:nvPr/>
        </p:nvPicPr>
        <p:blipFill rotWithShape="1">
          <a:blip r:embed="rId3"/>
          <a:srcRect r="13522"/>
          <a:stretch/>
        </p:blipFill>
        <p:spPr>
          <a:xfrm>
            <a:off x="2394618" y="1096431"/>
            <a:ext cx="1215716" cy="434148"/>
          </a:xfrm>
          <a:prstGeom prst="rect">
            <a:avLst/>
          </a:prstGeom>
        </p:spPr>
      </p:pic>
      <p:pic>
        <p:nvPicPr>
          <p:cNvPr id="12" name="Picture 11"/>
          <p:cNvPicPr>
            <a:picLocks noChangeAspect="1"/>
          </p:cNvPicPr>
          <p:nvPr/>
        </p:nvPicPr>
        <p:blipFill>
          <a:blip r:embed="rId4"/>
          <a:stretch>
            <a:fillRect/>
          </a:stretch>
        </p:blipFill>
        <p:spPr>
          <a:xfrm>
            <a:off x="2585482" y="125945"/>
            <a:ext cx="711654" cy="711654"/>
          </a:xfrm>
          <a:prstGeom prst="rect">
            <a:avLst/>
          </a:prstGeom>
        </p:spPr>
      </p:pic>
      <p:sp>
        <p:nvSpPr>
          <p:cNvPr id="6" name="TextBox 5"/>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4510892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2447126" y="1466090"/>
            <a:ext cx="1087137" cy="1087137"/>
          </a:xfrm>
          <a:prstGeom prst="rect">
            <a:avLst/>
          </a:prstGeom>
        </p:spPr>
      </p:pic>
      <p:grpSp>
        <p:nvGrpSpPr>
          <p:cNvPr id="12" name="Group 11"/>
          <p:cNvGrpSpPr/>
          <p:nvPr/>
        </p:nvGrpSpPr>
        <p:grpSpPr>
          <a:xfrm>
            <a:off x="2489044" y="105158"/>
            <a:ext cx="1003300" cy="1030234"/>
            <a:chOff x="7105385" y="3197787"/>
            <a:chExt cx="1003300" cy="1030234"/>
          </a:xfrm>
        </p:grpSpPr>
        <p:sp>
          <p:nvSpPr>
            <p:cNvPr id="13" name="Rectangle 12"/>
            <p:cNvSpPr/>
            <p:nvPr/>
          </p:nvSpPr>
          <p:spPr>
            <a:xfrm>
              <a:off x="7105385" y="3197787"/>
              <a:ext cx="1003300" cy="103023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68980" y="3295019"/>
              <a:ext cx="877322" cy="173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168980" y="3556997"/>
              <a:ext cx="877322" cy="173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68980" y="3796023"/>
              <a:ext cx="572858" cy="17325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Screen Shot 2015-05-12 at 12.3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229" y="1466090"/>
            <a:ext cx="4833719" cy="2457045"/>
          </a:xfrm>
          <a:prstGeom prst="rect">
            <a:avLst/>
          </a:prstGeom>
        </p:spPr>
      </p:pic>
      <p:sp>
        <p:nvSpPr>
          <p:cNvPr id="10" name="TextBox 9"/>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7190797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Attracting the right audience</a:t>
            </a:r>
            <a:endParaRPr lang="en-US" dirty="0"/>
          </a:p>
        </p:txBody>
      </p:sp>
      <p:sp>
        <p:nvSpPr>
          <p:cNvPr id="5" name="Text Placeholder 4"/>
          <p:cNvSpPr>
            <a:spLocks noGrp="1"/>
          </p:cNvSpPr>
          <p:nvPr>
            <p:ph type="body" idx="1"/>
          </p:nvPr>
        </p:nvSpPr>
        <p:spPr/>
        <p:txBody>
          <a:bodyPr/>
          <a:lstStyle/>
          <a:p>
            <a:endParaRPr lang="en-US" dirty="0"/>
          </a:p>
        </p:txBody>
      </p:sp>
      <p:sp>
        <p:nvSpPr>
          <p:cNvPr id="6" name="TextBox 5"/>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16636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3-08-16 at 1.56.51 PM.png"/>
          <p:cNvPicPr>
            <a:picLocks noChangeAspect="1"/>
          </p:cNvPicPr>
          <p:nvPr/>
        </p:nvPicPr>
        <p:blipFill rotWithShape="1">
          <a:blip r:embed="rId2">
            <a:extLst>
              <a:ext uri="{28A0092B-C50C-407E-A947-70E740481C1C}">
                <a14:useLocalDpi xmlns:a14="http://schemas.microsoft.com/office/drawing/2010/main" val="0"/>
              </a:ext>
            </a:extLst>
          </a:blip>
          <a:srcRect l="2599" t="3757" r="6891" b="29406"/>
          <a:stretch/>
        </p:blipFill>
        <p:spPr>
          <a:xfrm>
            <a:off x="3814539" y="197476"/>
            <a:ext cx="4275572" cy="2067838"/>
          </a:xfrm>
          <a:prstGeom prst="rect">
            <a:avLst/>
          </a:prstGeom>
          <a:ln>
            <a:solidFill>
              <a:schemeClr val="bg1">
                <a:lumMod val="85000"/>
              </a:schemeClr>
            </a:solidFill>
          </a:ln>
        </p:spPr>
      </p:pic>
      <p:pic>
        <p:nvPicPr>
          <p:cNvPr id="7" name="Picture 6" descr="Screen Shot 2013-08-16 at 1.55.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539" y="2453758"/>
            <a:ext cx="2666285" cy="2445223"/>
          </a:xfrm>
          <a:prstGeom prst="rect">
            <a:avLst/>
          </a:prstGeom>
        </p:spPr>
      </p:pic>
      <p:pic>
        <p:nvPicPr>
          <p:cNvPr id="8" name="Picture 7"/>
          <p:cNvPicPr>
            <a:picLocks noChangeAspect="1"/>
          </p:cNvPicPr>
          <p:nvPr/>
        </p:nvPicPr>
        <p:blipFill>
          <a:blip r:embed="rId4"/>
          <a:stretch>
            <a:fillRect/>
          </a:stretch>
        </p:blipFill>
        <p:spPr>
          <a:xfrm>
            <a:off x="2353055" y="197476"/>
            <a:ext cx="1087137" cy="1087137"/>
          </a:xfrm>
          <a:prstGeom prst="rect">
            <a:avLst/>
          </a:prstGeom>
        </p:spPr>
      </p:pic>
      <p:sp>
        <p:nvSpPr>
          <p:cNvPr id="9" name="TextBox 8"/>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643882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518563" y="1088499"/>
            <a:ext cx="1245274" cy="875409"/>
            <a:chOff x="3733386" y="2089591"/>
            <a:chExt cx="947913" cy="640268"/>
          </a:xfrm>
        </p:grpSpPr>
        <p:sp>
          <p:nvSpPr>
            <p:cNvPr id="18" name="Rectangle 17"/>
            <p:cNvSpPr/>
            <p:nvPr/>
          </p:nvSpPr>
          <p:spPr>
            <a:xfrm>
              <a:off x="3733386" y="2089591"/>
              <a:ext cx="947913" cy="640268"/>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069735" y="2156644"/>
              <a:ext cx="561008"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845394" y="2383191"/>
              <a:ext cx="783939"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845394" y="2443146"/>
              <a:ext cx="783939"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845394" y="2517991"/>
              <a:ext cx="783939"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845394" y="2591230"/>
              <a:ext cx="783939"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845394" y="2662982"/>
              <a:ext cx="783939"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069735" y="2210618"/>
              <a:ext cx="561008"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069735" y="2264094"/>
              <a:ext cx="561008"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3788177" y="2131077"/>
              <a:ext cx="235529" cy="243006"/>
              <a:chOff x="-4791622" y="2055995"/>
              <a:chExt cx="87818" cy="90606"/>
            </a:xfrm>
          </p:grpSpPr>
          <p:sp>
            <p:nvSpPr>
              <p:cNvPr id="48" name="Rectangle 47"/>
              <p:cNvSpPr/>
              <p:nvPr/>
            </p:nvSpPr>
            <p:spPr>
              <a:xfrm>
                <a:off x="-4791622" y="2055995"/>
                <a:ext cx="87818" cy="90606"/>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768624" y="2067417"/>
                <a:ext cx="42537" cy="42537"/>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Snip Same Side Corner Rectangle 49"/>
              <p:cNvSpPr/>
              <p:nvPr/>
            </p:nvSpPr>
            <p:spPr>
              <a:xfrm>
                <a:off x="-4772082" y="2111983"/>
                <a:ext cx="50047" cy="29169"/>
              </a:xfrm>
              <a:prstGeom prst="snip2Same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Rectangle 42"/>
            <p:cNvSpPr/>
            <p:nvPr/>
          </p:nvSpPr>
          <p:spPr>
            <a:xfrm>
              <a:off x="4069735" y="2317779"/>
              <a:ext cx="561008" cy="39148"/>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518563" y="152878"/>
            <a:ext cx="1245274" cy="719687"/>
            <a:chOff x="4578764" y="3756335"/>
            <a:chExt cx="850150" cy="491331"/>
          </a:xfrm>
        </p:grpSpPr>
        <p:grpSp>
          <p:nvGrpSpPr>
            <p:cNvPr id="55" name="Group 54"/>
            <p:cNvGrpSpPr/>
            <p:nvPr/>
          </p:nvGrpSpPr>
          <p:grpSpPr>
            <a:xfrm>
              <a:off x="4578764" y="3756335"/>
              <a:ext cx="850150" cy="491331"/>
              <a:chOff x="-4788287" y="1738375"/>
              <a:chExt cx="216150" cy="124920"/>
            </a:xfrm>
          </p:grpSpPr>
          <p:sp>
            <p:nvSpPr>
              <p:cNvPr id="77" name="Rectangle 76"/>
              <p:cNvSpPr/>
              <p:nvPr/>
            </p:nvSpPr>
            <p:spPr>
              <a:xfrm>
                <a:off x="-4788287" y="1738375"/>
                <a:ext cx="216150" cy="124920"/>
              </a:xfrm>
              <a:prstGeom prst="rect">
                <a:avLst/>
              </a:prstGeom>
              <a:solidFill>
                <a:schemeClr val="bg1">
                  <a:lumMod val="50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711907" y="1771453"/>
                <a:ext cx="60769" cy="60769"/>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Isosceles Triangle 78"/>
              <p:cNvSpPr/>
              <p:nvPr/>
            </p:nvSpPr>
            <p:spPr>
              <a:xfrm rot="5400000">
                <a:off x="-4695452" y="1778210"/>
                <a:ext cx="42967" cy="45660"/>
              </a:xfrm>
              <a:prstGeom prst="triangl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8" name="Rectangle 57"/>
            <p:cNvSpPr/>
            <p:nvPr/>
          </p:nvSpPr>
          <p:spPr>
            <a:xfrm>
              <a:off x="4605334" y="4170841"/>
              <a:ext cx="787797" cy="3934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0" name="Picture 79"/>
          <p:cNvPicPr>
            <a:picLocks noChangeAspect="1"/>
          </p:cNvPicPr>
          <p:nvPr/>
        </p:nvPicPr>
        <p:blipFill rotWithShape="1">
          <a:blip r:embed="rId2"/>
          <a:srcRect l="55177" r="7756" b="37513"/>
          <a:stretch/>
        </p:blipFill>
        <p:spPr>
          <a:xfrm>
            <a:off x="2324708" y="2025350"/>
            <a:ext cx="1632985" cy="1335156"/>
          </a:xfrm>
          <a:prstGeom prst="rect">
            <a:avLst/>
          </a:prstGeom>
        </p:spPr>
      </p:pic>
      <p:pic>
        <p:nvPicPr>
          <p:cNvPr id="5" name="Picture 4" descr="Screen Shot 2015-05-12 at 12.59.34 PM.png"/>
          <p:cNvPicPr>
            <a:picLocks noChangeAspect="1"/>
          </p:cNvPicPr>
          <p:nvPr/>
        </p:nvPicPr>
        <p:blipFill rotWithShape="1">
          <a:blip r:embed="rId3">
            <a:extLst>
              <a:ext uri="{28A0092B-C50C-407E-A947-70E740481C1C}">
                <a14:useLocalDpi xmlns:a14="http://schemas.microsoft.com/office/drawing/2010/main" val="0"/>
              </a:ext>
            </a:extLst>
          </a:blip>
          <a:srcRect r="34772"/>
          <a:stretch/>
        </p:blipFill>
        <p:spPr>
          <a:xfrm>
            <a:off x="4174403" y="1088499"/>
            <a:ext cx="4774106" cy="2538463"/>
          </a:xfrm>
          <a:prstGeom prst="rect">
            <a:avLst/>
          </a:prstGeom>
        </p:spPr>
      </p:pic>
      <p:sp>
        <p:nvSpPr>
          <p:cNvPr id="81" name="Rectangle 80"/>
          <p:cNvSpPr/>
          <p:nvPr/>
        </p:nvSpPr>
        <p:spPr>
          <a:xfrm>
            <a:off x="4879936" y="2457826"/>
            <a:ext cx="670256" cy="1175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8262378" y="2424426"/>
            <a:ext cx="670256" cy="18224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9388421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n-US" dirty="0" smtClean="0"/>
              <a:t>) Run Experiments</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40558921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3-06-19 at 1.38.56 PM.png"/>
          <p:cNvPicPr>
            <a:picLocks noChangeAspect="1"/>
          </p:cNvPicPr>
          <p:nvPr/>
        </p:nvPicPr>
        <p:blipFill rotWithShape="1">
          <a:blip r:embed="rId2">
            <a:extLst>
              <a:ext uri="{28A0092B-C50C-407E-A947-70E740481C1C}">
                <a14:useLocalDpi xmlns:a14="http://schemas.microsoft.com/office/drawing/2010/main" val="0"/>
              </a:ext>
            </a:extLst>
          </a:blip>
          <a:srcRect l="4837"/>
          <a:stretch/>
        </p:blipFill>
        <p:spPr>
          <a:xfrm>
            <a:off x="2501701" y="666051"/>
            <a:ext cx="6526295" cy="3404681"/>
          </a:xfrm>
          <a:prstGeom prst="rect">
            <a:avLst/>
          </a:prstGeom>
        </p:spPr>
      </p:pic>
      <p:sp>
        <p:nvSpPr>
          <p:cNvPr id="5" name="TextBox 4"/>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5039699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116" y="4598133"/>
            <a:ext cx="587944" cy="4983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426950" y="2135597"/>
            <a:ext cx="815512" cy="1659051"/>
            <a:chOff x="457200" y="2436578"/>
            <a:chExt cx="1150390" cy="2340317"/>
          </a:xfrm>
        </p:grpSpPr>
        <p:pic>
          <p:nvPicPr>
            <p:cNvPr id="7" name="Picture 6"/>
            <p:cNvPicPr>
              <a:picLocks noChangeAspect="1"/>
            </p:cNvPicPr>
            <p:nvPr/>
          </p:nvPicPr>
          <p:blipFill>
            <a:blip r:embed="rId2"/>
            <a:stretch>
              <a:fillRect/>
            </a:stretch>
          </p:blipFill>
          <p:spPr>
            <a:xfrm>
              <a:off x="457200" y="2436578"/>
              <a:ext cx="1150390" cy="1150390"/>
            </a:xfrm>
            <a:prstGeom prst="rect">
              <a:avLst/>
            </a:prstGeom>
          </p:spPr>
        </p:pic>
        <p:pic>
          <p:nvPicPr>
            <p:cNvPr id="8" name="Picture 7"/>
            <p:cNvPicPr>
              <a:picLocks noChangeAspect="1"/>
            </p:cNvPicPr>
            <p:nvPr/>
          </p:nvPicPr>
          <p:blipFill>
            <a:blip r:embed="rId3"/>
            <a:stretch>
              <a:fillRect/>
            </a:stretch>
          </p:blipFill>
          <p:spPr>
            <a:xfrm>
              <a:off x="463548" y="3632853"/>
              <a:ext cx="1144042" cy="1144042"/>
            </a:xfrm>
            <a:prstGeom prst="rect">
              <a:avLst/>
            </a:prstGeom>
          </p:spPr>
        </p:pic>
      </p:grpSp>
      <p:pic>
        <p:nvPicPr>
          <p:cNvPr id="9" name="Picture 8"/>
          <p:cNvPicPr>
            <a:picLocks noChangeAspect="1"/>
          </p:cNvPicPr>
          <p:nvPr/>
        </p:nvPicPr>
        <p:blipFill>
          <a:blip r:embed="rId4"/>
          <a:stretch>
            <a:fillRect/>
          </a:stretch>
        </p:blipFill>
        <p:spPr>
          <a:xfrm>
            <a:off x="3380349" y="2108686"/>
            <a:ext cx="1251723" cy="1668964"/>
          </a:xfrm>
          <a:prstGeom prst="rect">
            <a:avLst/>
          </a:prstGeom>
          <a:ln>
            <a:solidFill>
              <a:srgbClr val="7F7F7F"/>
            </a:solidFill>
          </a:ln>
        </p:spPr>
      </p:pic>
      <p:pic>
        <p:nvPicPr>
          <p:cNvPr id="10" name="Picture 9"/>
          <p:cNvPicPr>
            <a:picLocks noChangeAspect="1"/>
          </p:cNvPicPr>
          <p:nvPr/>
        </p:nvPicPr>
        <p:blipFill rotWithShape="1">
          <a:blip r:embed="rId5"/>
          <a:srcRect l="32815" r="10935"/>
          <a:stretch/>
        </p:blipFill>
        <p:spPr>
          <a:xfrm>
            <a:off x="4821388" y="2108687"/>
            <a:ext cx="1251722" cy="1668964"/>
          </a:xfrm>
          <a:prstGeom prst="rect">
            <a:avLst/>
          </a:prstGeom>
          <a:ln>
            <a:solidFill>
              <a:srgbClr val="7F7F7F"/>
            </a:solidFill>
          </a:ln>
        </p:spPr>
      </p:pic>
      <p:grpSp>
        <p:nvGrpSpPr>
          <p:cNvPr id="11" name="Group 10"/>
          <p:cNvGrpSpPr/>
          <p:nvPr/>
        </p:nvGrpSpPr>
        <p:grpSpPr>
          <a:xfrm>
            <a:off x="6258699" y="2112833"/>
            <a:ext cx="1245854" cy="1665150"/>
            <a:chOff x="5310439" y="3109697"/>
            <a:chExt cx="1757446" cy="2348920"/>
          </a:xfrm>
        </p:grpSpPr>
        <p:sp>
          <p:nvSpPr>
            <p:cNvPr id="12" name="Rectangle 11"/>
            <p:cNvSpPr/>
            <p:nvPr/>
          </p:nvSpPr>
          <p:spPr>
            <a:xfrm>
              <a:off x="5310439" y="3109697"/>
              <a:ext cx="1757446" cy="2348920"/>
            </a:xfrm>
            <a:prstGeom prst="rect">
              <a:avLst/>
            </a:prstGeom>
            <a:solidFill>
              <a:schemeClr val="tx1">
                <a:lumMod val="85000"/>
                <a:lumOff val="1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6"/>
            <a:srcRect l="2986" t="2076" r="3056" b="2036"/>
            <a:stretch/>
          </p:blipFill>
          <p:spPr>
            <a:xfrm>
              <a:off x="5408105" y="3136601"/>
              <a:ext cx="1587453" cy="2300461"/>
            </a:xfrm>
            <a:prstGeom prst="rect">
              <a:avLst/>
            </a:prstGeom>
          </p:spPr>
        </p:pic>
      </p:grpSp>
      <p:sp>
        <p:nvSpPr>
          <p:cNvPr id="14" name="TextBox 13"/>
          <p:cNvSpPr txBox="1"/>
          <p:nvPr/>
        </p:nvSpPr>
        <p:spPr>
          <a:xfrm>
            <a:off x="2292882" y="1572474"/>
            <a:ext cx="1107996" cy="369332"/>
          </a:xfrm>
          <a:prstGeom prst="rect">
            <a:avLst/>
          </a:prstGeom>
          <a:noFill/>
        </p:spPr>
        <p:txBody>
          <a:bodyPr wrap="none" rtlCol="0">
            <a:spAutoFit/>
          </a:bodyPr>
          <a:lstStyle/>
          <a:p>
            <a:r>
              <a:rPr lang="en-US" dirty="0" smtClean="0"/>
              <a:t>URGENCY</a:t>
            </a:r>
            <a:endParaRPr lang="en-US" dirty="0"/>
          </a:p>
        </p:txBody>
      </p:sp>
      <p:sp>
        <p:nvSpPr>
          <p:cNvPr id="15" name="TextBox 14"/>
          <p:cNvSpPr txBox="1"/>
          <p:nvPr/>
        </p:nvSpPr>
        <p:spPr>
          <a:xfrm>
            <a:off x="3546244" y="1576103"/>
            <a:ext cx="982886" cy="369332"/>
          </a:xfrm>
          <a:prstGeom prst="rect">
            <a:avLst/>
          </a:prstGeom>
          <a:noFill/>
        </p:spPr>
        <p:txBody>
          <a:bodyPr wrap="none" rtlCol="0">
            <a:spAutoFit/>
          </a:bodyPr>
          <a:lstStyle/>
          <a:p>
            <a:r>
              <a:rPr lang="en-US" dirty="0" smtClean="0"/>
              <a:t>ANXIETY</a:t>
            </a:r>
            <a:endParaRPr lang="en-US" dirty="0"/>
          </a:p>
        </p:txBody>
      </p:sp>
      <p:sp>
        <p:nvSpPr>
          <p:cNvPr id="16" name="TextBox 15"/>
          <p:cNvSpPr txBox="1"/>
          <p:nvPr/>
        </p:nvSpPr>
        <p:spPr>
          <a:xfrm>
            <a:off x="4724063" y="1572474"/>
            <a:ext cx="1457851" cy="369332"/>
          </a:xfrm>
          <a:prstGeom prst="rect">
            <a:avLst/>
          </a:prstGeom>
          <a:noFill/>
        </p:spPr>
        <p:txBody>
          <a:bodyPr wrap="none" rtlCol="0">
            <a:spAutoFit/>
          </a:bodyPr>
          <a:lstStyle/>
          <a:p>
            <a:r>
              <a:rPr lang="en-US" dirty="0" smtClean="0"/>
              <a:t>DISTRACTION</a:t>
            </a:r>
            <a:endParaRPr lang="en-US" dirty="0"/>
          </a:p>
        </p:txBody>
      </p:sp>
      <p:sp>
        <p:nvSpPr>
          <p:cNvPr id="17" name="TextBox 16"/>
          <p:cNvSpPr txBox="1"/>
          <p:nvPr/>
        </p:nvSpPr>
        <p:spPr>
          <a:xfrm>
            <a:off x="6246940" y="1576103"/>
            <a:ext cx="1281796" cy="369332"/>
          </a:xfrm>
          <a:prstGeom prst="rect">
            <a:avLst/>
          </a:prstGeom>
          <a:noFill/>
        </p:spPr>
        <p:txBody>
          <a:bodyPr wrap="none" rtlCol="0">
            <a:spAutoFit/>
          </a:bodyPr>
          <a:lstStyle/>
          <a:p>
            <a:r>
              <a:rPr lang="en-US" dirty="0" smtClean="0"/>
              <a:t>RELEVANCE</a:t>
            </a:r>
            <a:endParaRPr lang="en-US" dirty="0"/>
          </a:p>
        </p:txBody>
      </p:sp>
      <p:sp>
        <p:nvSpPr>
          <p:cNvPr id="18" name="TextBox 17"/>
          <p:cNvSpPr txBox="1"/>
          <p:nvPr/>
        </p:nvSpPr>
        <p:spPr>
          <a:xfrm>
            <a:off x="7820452" y="1572474"/>
            <a:ext cx="954107" cy="369332"/>
          </a:xfrm>
          <a:prstGeom prst="rect">
            <a:avLst/>
          </a:prstGeom>
          <a:noFill/>
        </p:spPr>
        <p:txBody>
          <a:bodyPr wrap="none" rtlCol="0">
            <a:spAutoFit/>
          </a:bodyPr>
          <a:lstStyle/>
          <a:p>
            <a:r>
              <a:rPr lang="en-US" dirty="0" smtClean="0"/>
              <a:t>CLARITY</a:t>
            </a:r>
            <a:endParaRPr lang="en-US" dirty="0"/>
          </a:p>
        </p:txBody>
      </p:sp>
      <p:sp>
        <p:nvSpPr>
          <p:cNvPr id="19" name="Rectangle 18"/>
          <p:cNvSpPr/>
          <p:nvPr/>
        </p:nvSpPr>
        <p:spPr>
          <a:xfrm>
            <a:off x="7698018" y="2108525"/>
            <a:ext cx="1245854" cy="1665150"/>
          </a:xfrm>
          <a:prstGeom prst="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a:off x="7751042" y="2364522"/>
            <a:ext cx="1162634" cy="1195294"/>
          </a:xfrm>
          <a:prstGeom prst="rect">
            <a:avLst/>
          </a:prstGeom>
        </p:spPr>
      </p:pic>
      <p:sp>
        <p:nvSpPr>
          <p:cNvPr id="21" name="Right Arrow 20"/>
          <p:cNvSpPr/>
          <p:nvPr/>
        </p:nvSpPr>
        <p:spPr>
          <a:xfrm>
            <a:off x="2397725" y="638366"/>
            <a:ext cx="6525669" cy="835256"/>
          </a:xfrm>
          <a:prstGeom prst="rightArrow">
            <a:avLst/>
          </a:prstGeom>
          <a:solidFill>
            <a:srgbClr val="262626"/>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VALUE PROPOSITION </a:t>
            </a:r>
            <a:r>
              <a:rPr lang="en-US" dirty="0" smtClean="0"/>
              <a:t>– </a:t>
            </a:r>
            <a:r>
              <a:rPr lang="en-US" sz="1600" i="1" dirty="0" smtClean="0"/>
              <a:t>Driving to an Important Appointment @ 9AM</a:t>
            </a:r>
            <a:endParaRPr lang="en-US" sz="1600" i="1" dirty="0"/>
          </a:p>
        </p:txBody>
      </p:sp>
      <p:sp>
        <p:nvSpPr>
          <p:cNvPr id="22" name="TextBox 21"/>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1227704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a:t>
            </a:r>
            <a:r>
              <a:rPr lang="en-US" dirty="0" smtClean="0"/>
              <a:t>) Iterate</a:t>
            </a:r>
            <a:endParaRPr lang="en-US"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40558921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5-12 at 1.54.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746" y="535344"/>
            <a:ext cx="5998749" cy="3831383"/>
          </a:xfrm>
          <a:prstGeom prst="rect">
            <a:avLst/>
          </a:prstGeom>
        </p:spPr>
      </p:pic>
      <p:pic>
        <p:nvPicPr>
          <p:cNvPr id="20" name="Picture 19" descr="Screen Shot 2015-05-12 at 1.54.46 PM.png"/>
          <p:cNvPicPr>
            <a:picLocks noChangeAspect="1"/>
          </p:cNvPicPr>
          <p:nvPr/>
        </p:nvPicPr>
        <p:blipFill rotWithShape="1">
          <a:blip r:embed="rId2">
            <a:extLst>
              <a:ext uri="{28A0092B-C50C-407E-A947-70E740481C1C}">
                <a14:useLocalDpi xmlns:a14="http://schemas.microsoft.com/office/drawing/2010/main" val="0"/>
              </a:ext>
            </a:extLst>
          </a:blip>
          <a:srcRect l="57371" t="43420" r="38955" b="47265"/>
          <a:stretch/>
        </p:blipFill>
        <p:spPr>
          <a:xfrm>
            <a:off x="5279119" y="2151872"/>
            <a:ext cx="860611" cy="556339"/>
          </a:xfrm>
          <a:prstGeom prst="rect">
            <a:avLst/>
          </a:prstGeom>
        </p:spPr>
      </p:pic>
      <p:sp>
        <p:nvSpPr>
          <p:cNvPr id="21" name="TextBox 20"/>
          <p:cNvSpPr txBox="1"/>
          <p:nvPr/>
        </p:nvSpPr>
        <p:spPr>
          <a:xfrm>
            <a:off x="5072227" y="1973425"/>
            <a:ext cx="1276386" cy="923330"/>
          </a:xfrm>
          <a:prstGeom prst="rect">
            <a:avLst/>
          </a:prstGeom>
          <a:noFill/>
        </p:spPr>
        <p:txBody>
          <a:bodyPr wrap="none" rtlCol="0">
            <a:spAutoFit/>
          </a:bodyPr>
          <a:lstStyle/>
          <a:p>
            <a:pPr algn="ctr"/>
            <a:r>
              <a:rPr lang="en-US" b="1" dirty="0" smtClean="0">
                <a:solidFill>
                  <a:schemeClr val="bg1"/>
                </a:solidFill>
              </a:rPr>
              <a:t>A website</a:t>
            </a:r>
          </a:p>
          <a:p>
            <a:pPr algn="ctr"/>
            <a:r>
              <a:rPr lang="en-US" b="1" dirty="0">
                <a:solidFill>
                  <a:schemeClr val="bg1"/>
                </a:solidFill>
              </a:rPr>
              <a:t>i</a:t>
            </a:r>
            <a:r>
              <a:rPr lang="en-US" b="1" dirty="0" smtClean="0">
                <a:solidFill>
                  <a:schemeClr val="bg1"/>
                </a:solidFill>
              </a:rPr>
              <a:t>s always in</a:t>
            </a:r>
          </a:p>
          <a:p>
            <a:pPr algn="ctr"/>
            <a:r>
              <a:rPr lang="en-US" b="1" dirty="0" smtClean="0">
                <a:solidFill>
                  <a:schemeClr val="bg1"/>
                </a:solidFill>
              </a:rPr>
              <a:t>BETA!</a:t>
            </a:r>
            <a:endParaRPr lang="en-US" b="1" dirty="0">
              <a:solidFill>
                <a:schemeClr val="bg1"/>
              </a:solidFill>
            </a:endParaRPr>
          </a:p>
        </p:txBody>
      </p:sp>
      <p:sp>
        <p:nvSpPr>
          <p:cNvPr id="5" name="TextBox 4"/>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joshbecerra</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28740416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Tactical Takeaways</a:t>
            </a:r>
            <a:endParaRPr lang="en-US" dirty="0"/>
          </a:p>
        </p:txBody>
      </p:sp>
      <p:sp>
        <p:nvSpPr>
          <p:cNvPr id="3" name="Content Placeholder 2"/>
          <p:cNvSpPr>
            <a:spLocks noGrp="1"/>
          </p:cNvSpPr>
          <p:nvPr>
            <p:ph idx="1"/>
          </p:nvPr>
        </p:nvSpPr>
        <p:spPr>
          <a:xfrm>
            <a:off x="2417844" y="1200151"/>
            <a:ext cx="6392634" cy="3616378"/>
          </a:xfrm>
        </p:spPr>
        <p:txBody>
          <a:bodyPr>
            <a:noAutofit/>
          </a:bodyPr>
          <a:lstStyle/>
          <a:p>
            <a:r>
              <a:rPr lang="en-US" sz="1850" dirty="0" smtClean="0"/>
              <a:t>Align </a:t>
            </a:r>
            <a:r>
              <a:rPr lang="en-US" sz="1850" dirty="0"/>
              <a:t>Goals – Work with clients on what each conversion action is worth based on their close rate and lifetime value of a customer. Then go get them more conversions!</a:t>
            </a:r>
          </a:p>
          <a:p>
            <a:r>
              <a:rPr lang="en-US" sz="1850" dirty="0" smtClean="0"/>
              <a:t>Track </a:t>
            </a:r>
            <a:r>
              <a:rPr lang="en-US" sz="1850" dirty="0"/>
              <a:t>Everything – Measure and monitor which channels are delivering results, use multi-channel funnels and attribution modeling to decipher how channels are work together. </a:t>
            </a:r>
          </a:p>
          <a:p>
            <a:r>
              <a:rPr lang="en-US" sz="1850" dirty="0" smtClean="0"/>
              <a:t>Run </a:t>
            </a:r>
            <a:r>
              <a:rPr lang="en-US" sz="1850" dirty="0"/>
              <a:t>Experiments – Leverage qualitative and quantitative data to develop hypotheses to test using A/B and multi-variant </a:t>
            </a:r>
            <a:r>
              <a:rPr lang="en-US" sz="1850" dirty="0" smtClean="0"/>
              <a:t>testing.</a:t>
            </a:r>
            <a:endParaRPr lang="en-US" sz="1850" dirty="0"/>
          </a:p>
          <a:p>
            <a:r>
              <a:rPr lang="en-US" sz="1850" dirty="0" smtClean="0"/>
              <a:t>Iterate </a:t>
            </a:r>
            <a:r>
              <a:rPr lang="en-US" sz="1850" dirty="0"/>
              <a:t>– Change your mindset, a website should always be in </a:t>
            </a:r>
            <a:r>
              <a:rPr lang="en-US" sz="1850" dirty="0" smtClean="0"/>
              <a:t>beta. Never </a:t>
            </a:r>
            <a:r>
              <a:rPr lang="en-US" sz="1850" dirty="0"/>
              <a:t>stop testing ways to improve performance and increase ROI.</a:t>
            </a:r>
          </a:p>
        </p:txBody>
      </p:sp>
    </p:spTree>
    <p:extLst>
      <p:ext uri="{BB962C8B-B14F-4D97-AF65-F5344CB8AC3E}">
        <p14:creationId xmlns:p14="http://schemas.microsoft.com/office/powerpoint/2010/main" val="5998319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5618" y="964365"/>
            <a:ext cx="6198877" cy="1102519"/>
          </a:xfrm>
        </p:spPr>
        <p:txBody>
          <a:bodyPr/>
          <a:lstStyle/>
          <a:p>
            <a:r>
              <a:rPr lang="en-US" sz="4600" dirty="0" smtClean="0">
                <a:solidFill>
                  <a:srgbClr val="3F4038"/>
                </a:solidFill>
              </a:rPr>
              <a:t>Rewards + Realities </a:t>
            </a:r>
            <a:br>
              <a:rPr lang="en-US" sz="4600" dirty="0" smtClean="0">
                <a:solidFill>
                  <a:srgbClr val="3F4038"/>
                </a:solidFill>
              </a:rPr>
            </a:br>
            <a:r>
              <a:rPr lang="en-US" dirty="0" smtClean="0">
                <a:solidFill>
                  <a:srgbClr val="3F4038"/>
                </a:solidFill>
              </a:rPr>
              <a:t>of</a:t>
            </a:r>
            <a:r>
              <a:rPr lang="en-US" sz="4600" dirty="0" smtClean="0">
                <a:solidFill>
                  <a:srgbClr val="3F4038"/>
                </a:solidFill>
              </a:rPr>
              <a:t> Marketing Automation</a:t>
            </a:r>
            <a:endParaRPr lang="en-US" sz="4600" dirty="0">
              <a:solidFill>
                <a:srgbClr val="3F4038"/>
              </a:solidFill>
            </a:endParaRPr>
          </a:p>
        </p:txBody>
      </p:sp>
      <p:sp>
        <p:nvSpPr>
          <p:cNvPr id="3" name="Subtitle 2"/>
          <p:cNvSpPr>
            <a:spLocks noGrp="1"/>
          </p:cNvSpPr>
          <p:nvPr>
            <p:ph type="subTitle" idx="1"/>
          </p:nvPr>
        </p:nvSpPr>
        <p:spPr>
          <a:xfrm>
            <a:off x="2649248" y="3045005"/>
            <a:ext cx="5808951" cy="1314450"/>
          </a:xfrm>
        </p:spPr>
        <p:txBody>
          <a:bodyPr>
            <a:normAutofit/>
          </a:bodyPr>
          <a:lstStyle/>
          <a:p>
            <a:r>
              <a:rPr lang="en-US" sz="3600" dirty="0" smtClean="0"/>
              <a:t>Christina Lefebvre</a:t>
            </a:r>
          </a:p>
          <a:p>
            <a:r>
              <a:rPr lang="en-US" sz="2200" dirty="0" smtClean="0"/>
              <a:t>Marketing Automation Consultant,  Antenna</a:t>
            </a:r>
            <a:endParaRPr lang="en-US" sz="2200" dirty="0"/>
          </a:p>
        </p:txBody>
      </p:sp>
      <p:grpSp>
        <p:nvGrpSpPr>
          <p:cNvPr id="24" name="Group 23"/>
          <p:cNvGrpSpPr/>
          <p:nvPr/>
        </p:nvGrpSpPr>
        <p:grpSpPr>
          <a:xfrm>
            <a:off x="2586769" y="1038161"/>
            <a:ext cx="373345" cy="477463"/>
            <a:chOff x="2622473" y="1043678"/>
            <a:chExt cx="373345" cy="477463"/>
          </a:xfrm>
        </p:grpSpPr>
        <p:sp>
          <p:nvSpPr>
            <p:cNvPr id="23" name="Oval 22"/>
            <p:cNvSpPr/>
            <p:nvPr/>
          </p:nvSpPr>
          <p:spPr>
            <a:xfrm>
              <a:off x="2626388" y="1056933"/>
              <a:ext cx="316971" cy="3169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49067">
              <a:off x="2622473" y="1043678"/>
              <a:ext cx="373345" cy="477463"/>
            </a:xfrm>
            <a:prstGeom prst="rect">
              <a:avLst/>
            </a:prstGeom>
          </p:spPr>
        </p:pic>
      </p:gr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651" y="1047057"/>
            <a:ext cx="493968" cy="302465"/>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688" y="4415499"/>
            <a:ext cx="1327355" cy="504395"/>
          </a:xfrm>
          <a:prstGeom prst="rect">
            <a:avLst/>
          </a:prstGeom>
        </p:spPr>
      </p:pic>
    </p:spTree>
    <p:extLst>
      <p:ext uri="{BB962C8B-B14F-4D97-AF65-F5344CB8AC3E}">
        <p14:creationId xmlns:p14="http://schemas.microsoft.com/office/powerpoint/2010/main" val="376703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16" y="0"/>
            <a:ext cx="8748584" cy="5467866"/>
          </a:xfrm>
          <a:prstGeom prst="rect">
            <a:avLst/>
          </a:prstGeom>
          <a:solidFill>
            <a:schemeClr val="bg1"/>
          </a:solidFill>
        </p:spPr>
      </p:pic>
      <p:grpSp>
        <p:nvGrpSpPr>
          <p:cNvPr id="8" name="Group 7"/>
          <p:cNvGrpSpPr/>
          <p:nvPr/>
        </p:nvGrpSpPr>
        <p:grpSpPr>
          <a:xfrm>
            <a:off x="0" y="471649"/>
            <a:ext cx="9144000" cy="4713416"/>
            <a:chOff x="151900" y="422138"/>
            <a:chExt cx="9159415" cy="472136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00" y="422138"/>
              <a:ext cx="5108458" cy="472136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103341" y="422138"/>
              <a:ext cx="2187644" cy="472136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23671" y="422138"/>
              <a:ext cx="2187644" cy="4721362"/>
            </a:xfrm>
            <a:prstGeom prst="rect">
              <a:avLst/>
            </a:prstGeom>
          </p:spPr>
        </p:pic>
      </p:grpSp>
    </p:spTree>
    <p:extLst>
      <p:ext uri="{BB962C8B-B14F-4D97-AF65-F5344CB8AC3E}">
        <p14:creationId xmlns:p14="http://schemas.microsoft.com/office/powerpoint/2010/main" val="1637920074"/>
      </p:ext>
    </p:extLst>
  </p:cSld>
  <p:clrMapOvr>
    <a:masterClrMapping/>
  </p:clrMapOvr>
  <p:transition xmlns:p14="http://schemas.microsoft.com/office/powerpoint/2010/main" spd="slow">
    <p:pull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descr="https://martianchronicles.wordpress.com/files/2010/01/backgroun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16" y="-19050"/>
            <a:ext cx="9239416" cy="70658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276515" y="2192322"/>
            <a:ext cx="4351005" cy="310546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cap="all">
                <a:solidFill>
                  <a:schemeClr val="tx1"/>
                </a:solidFill>
                <a:latin typeface="Gill Sans MT"/>
                <a:ea typeface="+mj-ea"/>
                <a:cs typeface="Gill Sans MT"/>
              </a:defRPr>
            </a:lvl1pPr>
          </a:lstStyle>
          <a:p>
            <a:r>
              <a:rPr lang="en-US" dirty="0" smtClean="0">
                <a:solidFill>
                  <a:schemeClr val="accent1">
                    <a:lumMod val="60000"/>
                    <a:lumOff val="40000"/>
                  </a:schemeClr>
                </a:solidFill>
              </a:rPr>
              <a:t>There is no “digital” consumer</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542439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Marketing </a:t>
            </a:r>
            <a:r>
              <a:rPr lang="en-US" dirty="0"/>
              <a:t>automation </a:t>
            </a:r>
            <a:r>
              <a:rPr lang="en-US" dirty="0" smtClean="0"/>
              <a:t>helps </a:t>
            </a:r>
            <a:r>
              <a:rPr lang="en-US" dirty="0"/>
              <a:t>you say yes to all those questions…</a:t>
            </a:r>
            <a:br>
              <a:rPr lang="en-US" dirty="0"/>
            </a:br>
            <a:r>
              <a:rPr lang="en-US" dirty="0"/>
              <a:t/>
            </a:r>
            <a:br>
              <a:rPr lang="en-US" dirty="0"/>
            </a:br>
            <a:r>
              <a:rPr lang="en-US" dirty="0"/>
              <a:t>but faster, more efficiently and with better </a:t>
            </a:r>
            <a:r>
              <a:rPr lang="en-US" dirty="0" smtClean="0"/>
              <a:t>results.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691" y="3950661"/>
            <a:ext cx="658372" cy="841977"/>
          </a:xfrm>
          <a:prstGeom prst="rect">
            <a:avLst/>
          </a:prstGeom>
        </p:spPr>
      </p:pic>
    </p:spTree>
    <p:extLst>
      <p:ext uri="{BB962C8B-B14F-4D97-AF65-F5344CB8AC3E}">
        <p14:creationId xmlns:p14="http://schemas.microsoft.com/office/powerpoint/2010/main" val="318211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844" y="226589"/>
            <a:ext cx="6392634" cy="857250"/>
          </a:xfrm>
        </p:spPr>
        <p:txBody>
          <a:bodyPr/>
          <a:lstStyle/>
          <a:p>
            <a:r>
              <a:rPr lang="en-US" dirty="0" smtClean="0"/>
              <a:t>Our goals as marketers</a:t>
            </a:r>
            <a:endParaRPr lang="en-US" dirty="0"/>
          </a:p>
        </p:txBody>
      </p:sp>
      <p:sp>
        <p:nvSpPr>
          <p:cNvPr id="3" name="Content Placeholder 2"/>
          <p:cNvSpPr>
            <a:spLocks noGrp="1"/>
          </p:cNvSpPr>
          <p:nvPr>
            <p:ph idx="1"/>
          </p:nvPr>
        </p:nvSpPr>
        <p:spPr>
          <a:xfrm>
            <a:off x="2417844" y="1649703"/>
            <a:ext cx="6392634" cy="2459421"/>
          </a:xfrm>
        </p:spPr>
        <p:txBody>
          <a:bodyPr/>
          <a:lstStyle/>
          <a:p>
            <a:pPr marL="514350" indent="-514350">
              <a:spcAft>
                <a:spcPts val="1200"/>
              </a:spcAft>
              <a:buFont typeface="+mj-lt"/>
              <a:buAutoNum type="arabicPeriod"/>
            </a:pPr>
            <a:r>
              <a:rPr lang="en-US" dirty="0" smtClean="0"/>
              <a:t>More conversions &amp; </a:t>
            </a:r>
            <a:r>
              <a:rPr lang="en-US" i="1" dirty="0" smtClean="0"/>
              <a:t>qualified </a:t>
            </a:r>
            <a:r>
              <a:rPr lang="en-US" dirty="0" smtClean="0"/>
              <a:t>leads </a:t>
            </a:r>
          </a:p>
          <a:p>
            <a:pPr marL="514350" indent="-514350">
              <a:spcAft>
                <a:spcPts val="1200"/>
              </a:spcAft>
              <a:buFont typeface="+mj-lt"/>
              <a:buAutoNum type="arabicPeriod"/>
            </a:pPr>
            <a:r>
              <a:rPr lang="en-US" dirty="0" smtClean="0"/>
              <a:t>Better marketing metrics</a:t>
            </a:r>
          </a:p>
          <a:p>
            <a:pPr marL="514350" indent="-514350">
              <a:spcAft>
                <a:spcPts val="1200"/>
              </a:spcAft>
              <a:buFont typeface="+mj-lt"/>
              <a:buAutoNum type="arabicPeriod"/>
            </a:pPr>
            <a:r>
              <a:rPr lang="en-US" dirty="0" smtClean="0"/>
              <a:t>Be more efficient</a:t>
            </a:r>
          </a:p>
          <a:p>
            <a:pPr>
              <a:spcAft>
                <a:spcPts val="1200"/>
              </a:spcAft>
            </a:pPr>
            <a:endParaRPr lang="en-US" dirty="0"/>
          </a:p>
        </p:txBody>
      </p:sp>
    </p:spTree>
    <p:extLst>
      <p:ext uri="{BB962C8B-B14F-4D97-AF65-F5344CB8AC3E}">
        <p14:creationId xmlns:p14="http://schemas.microsoft.com/office/powerpoint/2010/main" val="37696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233" y="205979"/>
            <a:ext cx="4870245" cy="857250"/>
          </a:xfrm>
        </p:spPr>
        <p:txBody>
          <a:bodyPr/>
          <a:lstStyle/>
          <a:p>
            <a:r>
              <a:rPr lang="en-US" sz="3000" dirty="0" smtClean="0"/>
              <a:t>Where marketing automation amps up your funnel </a:t>
            </a:r>
            <a:endParaRPr lang="en-US" sz="3000" dirty="0"/>
          </a:p>
        </p:txBody>
      </p:sp>
      <p:grpSp>
        <p:nvGrpSpPr>
          <p:cNvPr id="16" name="Group 15"/>
          <p:cNvGrpSpPr/>
          <p:nvPr/>
        </p:nvGrpSpPr>
        <p:grpSpPr>
          <a:xfrm>
            <a:off x="4118757" y="1443816"/>
            <a:ext cx="3799962" cy="658407"/>
            <a:chOff x="4222707" y="1853076"/>
            <a:chExt cx="3799962" cy="658407"/>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707" y="1853076"/>
              <a:ext cx="514832" cy="658407"/>
            </a:xfrm>
            <a:prstGeom prst="rect">
              <a:avLst/>
            </a:prstGeom>
          </p:spPr>
        </p:pic>
        <p:sp>
          <p:nvSpPr>
            <p:cNvPr id="13" name="TextBox 12"/>
            <p:cNvSpPr txBox="1"/>
            <p:nvPr/>
          </p:nvSpPr>
          <p:spPr>
            <a:xfrm>
              <a:off x="4737539" y="1875447"/>
              <a:ext cx="3285130" cy="461665"/>
            </a:xfrm>
            <a:prstGeom prst="rect">
              <a:avLst/>
            </a:prstGeom>
            <a:noFill/>
          </p:spPr>
          <p:txBody>
            <a:bodyPr wrap="none" rtlCol="0">
              <a:spAutoFit/>
            </a:bodyPr>
            <a:lstStyle/>
            <a:p>
              <a:r>
                <a:rPr lang="en-US" sz="2400" dirty="0">
                  <a:solidFill>
                    <a:prstClr val="black"/>
                  </a:solidFill>
                  <a:cs typeface="Gill Sans MT"/>
                </a:rPr>
                <a:t>Streamline and automate</a:t>
              </a:r>
            </a:p>
          </p:txBody>
        </p:sp>
      </p:grpSp>
      <p:grpSp>
        <p:nvGrpSpPr>
          <p:cNvPr id="17" name="Group 16"/>
          <p:cNvGrpSpPr/>
          <p:nvPr/>
        </p:nvGrpSpPr>
        <p:grpSpPr>
          <a:xfrm>
            <a:off x="4118757" y="2358205"/>
            <a:ext cx="4031009" cy="658407"/>
            <a:chOff x="4208514" y="3068905"/>
            <a:chExt cx="4031009" cy="658407"/>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514" y="3068905"/>
              <a:ext cx="514832" cy="658407"/>
            </a:xfrm>
            <a:prstGeom prst="rect">
              <a:avLst/>
            </a:prstGeom>
          </p:spPr>
        </p:pic>
        <p:sp>
          <p:nvSpPr>
            <p:cNvPr id="14" name="TextBox 13"/>
            <p:cNvSpPr txBox="1"/>
            <p:nvPr/>
          </p:nvSpPr>
          <p:spPr>
            <a:xfrm>
              <a:off x="4737539" y="3125473"/>
              <a:ext cx="3501984" cy="461665"/>
            </a:xfrm>
            <a:prstGeom prst="rect">
              <a:avLst/>
            </a:prstGeom>
            <a:noFill/>
          </p:spPr>
          <p:txBody>
            <a:bodyPr wrap="none" rtlCol="0">
              <a:spAutoFit/>
            </a:bodyPr>
            <a:lstStyle/>
            <a:p>
              <a:r>
                <a:rPr lang="en-US" sz="2400" dirty="0" smtClean="0">
                  <a:solidFill>
                    <a:prstClr val="black"/>
                  </a:solidFill>
                  <a:cs typeface="Gill Sans MT"/>
                </a:rPr>
                <a:t>Manage, measure, optimize</a:t>
              </a:r>
              <a:endParaRPr lang="en-US" sz="2400" dirty="0">
                <a:solidFill>
                  <a:prstClr val="black"/>
                </a:solidFill>
                <a:cs typeface="Gill Sans MT"/>
              </a:endParaRPr>
            </a:p>
          </p:txBody>
        </p:sp>
      </p:grpSp>
      <p:grpSp>
        <p:nvGrpSpPr>
          <p:cNvPr id="18" name="Group 17"/>
          <p:cNvGrpSpPr/>
          <p:nvPr/>
        </p:nvGrpSpPr>
        <p:grpSpPr>
          <a:xfrm>
            <a:off x="4118757" y="3241945"/>
            <a:ext cx="2951974" cy="658407"/>
            <a:chOff x="4222707" y="4141675"/>
            <a:chExt cx="2951974" cy="65840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707" y="4141675"/>
              <a:ext cx="514832" cy="658407"/>
            </a:xfrm>
            <a:prstGeom prst="rect">
              <a:avLst/>
            </a:prstGeom>
          </p:spPr>
        </p:pic>
        <p:sp>
          <p:nvSpPr>
            <p:cNvPr id="15" name="TextBox 14"/>
            <p:cNvSpPr txBox="1"/>
            <p:nvPr/>
          </p:nvSpPr>
          <p:spPr>
            <a:xfrm>
              <a:off x="4737539" y="4296929"/>
              <a:ext cx="2437142" cy="461665"/>
            </a:xfrm>
            <a:prstGeom prst="rect">
              <a:avLst/>
            </a:prstGeom>
            <a:noFill/>
          </p:spPr>
          <p:txBody>
            <a:bodyPr wrap="none" rtlCol="0">
              <a:spAutoFit/>
            </a:bodyPr>
            <a:lstStyle/>
            <a:p>
              <a:r>
                <a:rPr lang="en-US" sz="2400" dirty="0" smtClean="0">
                  <a:solidFill>
                    <a:prstClr val="black"/>
                  </a:solidFill>
                  <a:cs typeface="Gill Sans MT"/>
                </a:rPr>
                <a:t>Increase efficiency</a:t>
              </a:r>
              <a:endParaRPr lang="en-US" sz="2400" dirty="0">
                <a:solidFill>
                  <a:prstClr val="black"/>
                </a:solidFill>
                <a:cs typeface="Gill Sans MT"/>
              </a:endParaRPr>
            </a:p>
          </p:txBody>
        </p:sp>
      </p:grpSp>
      <p:sp>
        <p:nvSpPr>
          <p:cNvPr id="19" name="Rectangle 18"/>
          <p:cNvSpPr/>
          <p:nvPr/>
        </p:nvSpPr>
        <p:spPr>
          <a:xfrm>
            <a:off x="1026450" y="4386607"/>
            <a:ext cx="5902257" cy="565796"/>
          </a:xfrm>
          <a:prstGeom prst="rect">
            <a:avLst/>
          </a:prstGeom>
        </p:spPr>
        <p:txBody>
          <a:bodyPr wrap="none">
            <a:spAutoFit/>
          </a:bodyPr>
          <a:lstStyle/>
          <a:p>
            <a:pPr algn="ctr">
              <a:lnSpc>
                <a:spcPct val="120000"/>
              </a:lnSpc>
            </a:pPr>
            <a:r>
              <a:rPr lang="en-US" sz="2800" b="1" dirty="0">
                <a:solidFill>
                  <a:prstClr val="black"/>
                </a:solidFill>
              </a:rPr>
              <a:t>Modernize</a:t>
            </a:r>
            <a:r>
              <a:rPr lang="en-US" sz="2800" dirty="0">
                <a:solidFill>
                  <a:prstClr val="black"/>
                </a:solidFill>
              </a:rPr>
              <a:t> your marketing processes!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626" y="-1"/>
            <a:ext cx="4664407" cy="495240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314" y="-8313"/>
            <a:ext cx="4656095" cy="4960716"/>
          </a:xfrm>
          <a:prstGeom prst="rect">
            <a:avLst/>
          </a:prstGeom>
        </p:spPr>
      </p:pic>
    </p:spTree>
    <p:extLst>
      <p:ext uri="{BB962C8B-B14F-4D97-AF65-F5344CB8AC3E}">
        <p14:creationId xmlns:p14="http://schemas.microsoft.com/office/powerpoint/2010/main" val="42597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garcrm.com/sites/default/files/partners/logos/act-on-logo-hi-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243" y="2652239"/>
            <a:ext cx="1768812" cy="558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2.hubspot.net/hub/53/file-1809458809-png/HubSpot_logo-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37" y="2587684"/>
            <a:ext cx="2467988" cy="7154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leadlizard.com/wp-content/uploads/2012/09/eloqua-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965814" y="701380"/>
            <a:ext cx="3226659" cy="13000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b-i.forbesimg.com/ericwagner/files/2013/04/Infusionsoft-logo-blog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75575" y="3870966"/>
            <a:ext cx="1959225" cy="4002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destined.com.au/wp-content/uploads/2013/05/SFPD-logo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9144" y="2449539"/>
            <a:ext cx="1898031" cy="9917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marketingland.com/wp-content/ml-loads/2013/04/silverpop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9613" y="3889413"/>
            <a:ext cx="1622072" cy="5588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salesfusion.com/wp-content/uploads/2014/06/sf-logo-horizonta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4732" y="3861742"/>
            <a:ext cx="2114477" cy="4186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eattlesearchnetwork.org/wp-content/uploads/2013/05/Marketo-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902" y="245468"/>
            <a:ext cx="3146587" cy="160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7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844" y="-29443"/>
            <a:ext cx="6392634" cy="857250"/>
          </a:xfrm>
        </p:spPr>
        <p:txBody>
          <a:bodyPr/>
          <a:lstStyle/>
          <a:p>
            <a:r>
              <a:rPr lang="en-US" sz="3200" dirty="0" smtClean="0"/>
              <a:t>Rewards of marketing automation</a:t>
            </a:r>
            <a:endParaRPr lang="en-US" sz="3200" dirty="0"/>
          </a:p>
        </p:txBody>
      </p:sp>
      <p:sp>
        <p:nvSpPr>
          <p:cNvPr id="6" name="Content Placeholder 5"/>
          <p:cNvSpPr>
            <a:spLocks noGrp="1"/>
          </p:cNvSpPr>
          <p:nvPr>
            <p:ph idx="1"/>
          </p:nvPr>
        </p:nvSpPr>
        <p:spPr>
          <a:xfrm>
            <a:off x="2417844" y="794555"/>
            <a:ext cx="6392634" cy="3394472"/>
          </a:xfrm>
        </p:spPr>
        <p:txBody>
          <a:bodyPr>
            <a:noAutofit/>
          </a:bodyPr>
          <a:lstStyle/>
          <a:p>
            <a:pPr marL="0" indent="0" algn="ctr">
              <a:spcBef>
                <a:spcPts val="0"/>
              </a:spcBef>
              <a:buNone/>
            </a:pPr>
            <a:r>
              <a:rPr lang="en-US" sz="2000" dirty="0" smtClean="0">
                <a:solidFill>
                  <a:schemeClr val="accent6"/>
                </a:solidFill>
              </a:rPr>
              <a:t>More leads &amp; higher quality leads</a:t>
            </a:r>
          </a:p>
          <a:p>
            <a:pPr marL="0" indent="0" algn="ctr">
              <a:spcBef>
                <a:spcPts val="0"/>
              </a:spcBef>
              <a:buNone/>
            </a:pPr>
            <a:r>
              <a:rPr lang="en-US" sz="2000" dirty="0" smtClean="0">
                <a:solidFill>
                  <a:schemeClr val="accent6"/>
                </a:solidFill>
              </a:rPr>
              <a:t>Higher conversion rates</a:t>
            </a:r>
            <a:r>
              <a:rPr lang="en-US" sz="2000" dirty="0" smtClean="0"/>
              <a:t/>
            </a:r>
            <a:br>
              <a:rPr lang="en-US" sz="2000" dirty="0" smtClean="0"/>
            </a:br>
            <a:endParaRPr lang="en-US" sz="2000" dirty="0" smtClean="0"/>
          </a:p>
          <a:p>
            <a:pPr marL="0" indent="0" algn="ctr">
              <a:spcBef>
                <a:spcPts val="0"/>
              </a:spcBef>
              <a:buNone/>
            </a:pPr>
            <a:r>
              <a:rPr lang="en-US" sz="2000" dirty="0" smtClean="0">
                <a:solidFill>
                  <a:schemeClr val="accent4"/>
                </a:solidFill>
              </a:rPr>
              <a:t>Increased productivity</a:t>
            </a:r>
          </a:p>
          <a:p>
            <a:pPr marL="0" indent="0" algn="ctr">
              <a:spcBef>
                <a:spcPts val="0"/>
              </a:spcBef>
              <a:buNone/>
            </a:pPr>
            <a:r>
              <a:rPr lang="en-US" sz="2000" dirty="0">
                <a:solidFill>
                  <a:schemeClr val="accent4"/>
                </a:solidFill>
              </a:rPr>
              <a:t>Seamless campaign execution and </a:t>
            </a:r>
            <a:r>
              <a:rPr lang="en-US" sz="2000" dirty="0" smtClean="0">
                <a:solidFill>
                  <a:schemeClr val="accent4"/>
                </a:solidFill>
              </a:rPr>
              <a:t>tracking</a:t>
            </a:r>
            <a:endParaRPr lang="en-US" sz="2000" dirty="0">
              <a:solidFill>
                <a:schemeClr val="accent4"/>
              </a:solidFill>
            </a:endParaRPr>
          </a:p>
          <a:p>
            <a:pPr marL="0" indent="0" algn="ctr">
              <a:spcBef>
                <a:spcPts val="0"/>
              </a:spcBef>
              <a:buNone/>
            </a:pPr>
            <a:r>
              <a:rPr lang="en-US" sz="2000" dirty="0">
                <a:solidFill>
                  <a:schemeClr val="accent4"/>
                </a:solidFill>
              </a:rPr>
              <a:t>Measureable </a:t>
            </a:r>
            <a:r>
              <a:rPr lang="en-US" sz="2000" dirty="0" smtClean="0">
                <a:solidFill>
                  <a:schemeClr val="accent4"/>
                </a:solidFill>
              </a:rPr>
              <a:t>results</a:t>
            </a:r>
          </a:p>
          <a:p>
            <a:pPr marL="0" indent="0" algn="ctr">
              <a:spcBef>
                <a:spcPts val="0"/>
              </a:spcBef>
              <a:buNone/>
            </a:pPr>
            <a:endParaRPr lang="en-US" sz="2000" dirty="0"/>
          </a:p>
          <a:p>
            <a:pPr marL="0" indent="0" algn="ctr">
              <a:spcBef>
                <a:spcPts val="0"/>
              </a:spcBef>
              <a:buNone/>
            </a:pPr>
            <a:r>
              <a:rPr lang="en-US" sz="2000" dirty="0" smtClean="0">
                <a:solidFill>
                  <a:schemeClr val="accent6"/>
                </a:solidFill>
              </a:rPr>
              <a:t>Marketing and sales alignment</a:t>
            </a:r>
          </a:p>
          <a:p>
            <a:pPr marL="0" indent="0" algn="ctr">
              <a:spcBef>
                <a:spcPts val="0"/>
              </a:spcBef>
              <a:buNone/>
            </a:pPr>
            <a:r>
              <a:rPr lang="en-US" sz="2000" dirty="0">
                <a:solidFill>
                  <a:schemeClr val="accent6"/>
                </a:solidFill>
              </a:rPr>
              <a:t>Accelerates sales </a:t>
            </a:r>
            <a:r>
              <a:rPr lang="en-US" sz="2000" dirty="0" smtClean="0">
                <a:solidFill>
                  <a:schemeClr val="accent6"/>
                </a:solidFill>
              </a:rPr>
              <a:t>cycle</a:t>
            </a:r>
          </a:p>
          <a:p>
            <a:pPr marL="0" indent="0" algn="ctr">
              <a:spcBef>
                <a:spcPts val="0"/>
              </a:spcBef>
              <a:buNone/>
            </a:pPr>
            <a:endParaRPr lang="en-US" sz="2000" dirty="0"/>
          </a:p>
          <a:p>
            <a:pPr marL="0" indent="0" algn="ctr">
              <a:spcBef>
                <a:spcPts val="0"/>
              </a:spcBef>
              <a:buNone/>
            </a:pPr>
            <a:r>
              <a:rPr lang="en-US" sz="2000" dirty="0" smtClean="0">
                <a:solidFill>
                  <a:schemeClr val="accent4"/>
                </a:solidFill>
              </a:rPr>
              <a:t>Enhanced targeting and personalization</a:t>
            </a:r>
          </a:p>
          <a:p>
            <a:pPr marL="0" indent="0" algn="ctr">
              <a:spcBef>
                <a:spcPts val="0"/>
              </a:spcBef>
              <a:buNone/>
            </a:pPr>
            <a:r>
              <a:rPr lang="en-US" sz="2000" dirty="0">
                <a:solidFill>
                  <a:schemeClr val="accent4"/>
                </a:solidFill>
              </a:rPr>
              <a:t>Improved customer </a:t>
            </a:r>
            <a:r>
              <a:rPr lang="en-US" sz="2000" dirty="0" smtClean="0">
                <a:solidFill>
                  <a:schemeClr val="accent4"/>
                </a:solidFill>
              </a:rPr>
              <a:t>experience</a:t>
            </a:r>
            <a:endParaRPr lang="en-US" sz="2000" dirty="0">
              <a:solidFill>
                <a:schemeClr val="accent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58" y="394447"/>
            <a:ext cx="955957" cy="1222552"/>
          </a:xfrm>
          <a:prstGeom prst="rect">
            <a:avLst/>
          </a:prstGeom>
        </p:spPr>
      </p:pic>
    </p:spTree>
    <p:extLst>
      <p:ext uri="{BB962C8B-B14F-4D97-AF65-F5344CB8AC3E}">
        <p14:creationId xmlns:p14="http://schemas.microsoft.com/office/powerpoint/2010/main" val="173384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1267407"/>
            <a:ext cx="7254349" cy="1102519"/>
          </a:xfrm>
        </p:spPr>
        <p:txBody>
          <a:bodyPr/>
          <a:lstStyle/>
          <a:p>
            <a:r>
              <a:rPr lang="en-US" dirty="0"/>
              <a:t>W</a:t>
            </a:r>
            <a:r>
              <a:rPr lang="en-US" dirty="0" smtClean="0"/>
              <a:t>hat gets in the way of us achieving our marketing goals?</a:t>
            </a:r>
            <a:br>
              <a:rPr lang="en-US" dirty="0" smtClean="0"/>
            </a:br>
            <a:endParaRPr lang="en-US" dirty="0"/>
          </a:p>
        </p:txBody>
      </p:sp>
      <p:grpSp>
        <p:nvGrpSpPr>
          <p:cNvPr id="11" name="Group 10"/>
          <p:cNvGrpSpPr/>
          <p:nvPr/>
        </p:nvGrpSpPr>
        <p:grpSpPr>
          <a:xfrm>
            <a:off x="2508333" y="2992495"/>
            <a:ext cx="3982956" cy="1576137"/>
            <a:chOff x="2496301" y="3248527"/>
            <a:chExt cx="3982956" cy="1576137"/>
          </a:xfrm>
        </p:grpSpPr>
        <p:sp>
          <p:nvSpPr>
            <p:cNvPr id="8" name="Content Placeholder 2"/>
            <p:cNvSpPr txBox="1">
              <a:spLocks/>
            </p:cNvSpPr>
            <p:nvPr/>
          </p:nvSpPr>
          <p:spPr>
            <a:xfrm>
              <a:off x="2664743" y="3466109"/>
              <a:ext cx="3814514" cy="12587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400" b="0" i="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1800" b="0" i="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solidFill>
                    <a:prstClr val="white"/>
                  </a:solidFill>
                </a:rPr>
                <a:t>More conversions &amp; </a:t>
              </a:r>
              <a:r>
                <a:rPr lang="en-US" sz="2000" i="1" dirty="0" smtClean="0">
                  <a:solidFill>
                    <a:prstClr val="white"/>
                  </a:solidFill>
                </a:rPr>
                <a:t>qualified </a:t>
              </a:r>
              <a:r>
                <a:rPr lang="en-US" sz="2000" dirty="0" smtClean="0">
                  <a:solidFill>
                    <a:prstClr val="white"/>
                  </a:solidFill>
                </a:rPr>
                <a:t>leads </a:t>
              </a:r>
            </a:p>
            <a:p>
              <a:pPr marL="0" indent="0">
                <a:buFont typeface="Arial"/>
                <a:buNone/>
              </a:pPr>
              <a:r>
                <a:rPr lang="en-US" sz="2000" dirty="0" smtClean="0">
                  <a:solidFill>
                    <a:prstClr val="white"/>
                  </a:solidFill>
                </a:rPr>
                <a:t>Better marketing metrics</a:t>
              </a:r>
            </a:p>
            <a:p>
              <a:pPr marL="0" indent="0">
                <a:buFont typeface="Arial"/>
                <a:buNone/>
              </a:pPr>
              <a:r>
                <a:rPr lang="en-US" sz="2000" dirty="0" smtClean="0">
                  <a:solidFill>
                    <a:prstClr val="white"/>
                  </a:solidFill>
                </a:rPr>
                <a:t>Be more efficient</a:t>
              </a:r>
            </a:p>
          </p:txBody>
        </p:sp>
        <p:sp>
          <p:nvSpPr>
            <p:cNvPr id="9" name="Left Bracket 8"/>
            <p:cNvSpPr/>
            <p:nvPr/>
          </p:nvSpPr>
          <p:spPr>
            <a:xfrm>
              <a:off x="2496301" y="3248527"/>
              <a:ext cx="336884" cy="1576137"/>
            </a:xfrm>
            <a:prstGeom prst="leftBracket">
              <a:avLst>
                <a:gd name="adj" fmla="val 91666"/>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0" name="Left Bracket 9"/>
            <p:cNvSpPr/>
            <p:nvPr/>
          </p:nvSpPr>
          <p:spPr>
            <a:xfrm flipH="1">
              <a:off x="6142373" y="3248527"/>
              <a:ext cx="336884" cy="1576137"/>
            </a:xfrm>
            <a:prstGeom prst="leftBracket">
              <a:avLst>
                <a:gd name="adj" fmla="val 91666"/>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251926691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2564937"/>
            <a:ext cx="7254349" cy="1102519"/>
          </a:xfrm>
        </p:spPr>
        <p:txBody>
          <a:bodyPr/>
          <a:lstStyle/>
          <a:p>
            <a:r>
              <a:rPr lang="en-US" dirty="0" smtClean="0"/>
              <a:t>Not having a process to segment our data efficiently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431" y="565520"/>
            <a:ext cx="1856182" cy="1709011"/>
          </a:xfrm>
          <a:prstGeom prst="rect">
            <a:avLst/>
          </a:prstGeom>
        </p:spPr>
      </p:pic>
    </p:spTree>
    <p:extLst>
      <p:ext uri="{BB962C8B-B14F-4D97-AF65-F5344CB8AC3E}">
        <p14:creationId xmlns:p14="http://schemas.microsoft.com/office/powerpoint/2010/main" val="1988033222"/>
      </p:ext>
    </p:extLst>
  </p:cSld>
  <p:clrMapOvr>
    <a:masterClrMapping/>
  </p:clrMapOvr>
  <p:transition xmlns:p14="http://schemas.microsoft.com/office/powerpoint/2010/main" spd="med">
    <p:pull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1820073"/>
            <a:ext cx="7589782" cy="1102519"/>
          </a:xfrm>
        </p:spPr>
        <p:txBody>
          <a:bodyPr/>
          <a:lstStyle/>
          <a:p>
            <a:pPr algn="l"/>
            <a:r>
              <a:rPr lang="en-US" dirty="0" smtClean="0"/>
              <a:t>Relevant &amp; personalized </a:t>
            </a:r>
            <a:br>
              <a:rPr lang="en-US" dirty="0" smtClean="0"/>
            </a:br>
            <a:r>
              <a:rPr lang="en-US" dirty="0" smtClean="0"/>
              <a:t>emails drive </a:t>
            </a:r>
            <a:r>
              <a:rPr lang="en-US" sz="4400" dirty="0" smtClean="0">
                <a:solidFill>
                  <a:srgbClr val="A3C65E"/>
                </a:solidFill>
              </a:rPr>
              <a:t>18x more revenue </a:t>
            </a:r>
            <a:br>
              <a:rPr lang="en-US" sz="4400" dirty="0" smtClean="0">
                <a:solidFill>
                  <a:srgbClr val="A3C65E"/>
                </a:solidFill>
              </a:rPr>
            </a:br>
            <a:r>
              <a:rPr lang="en-US" dirty="0" smtClean="0"/>
              <a:t>than broadcast emails</a:t>
            </a:r>
            <a:endParaRPr lang="en-US" dirty="0"/>
          </a:p>
        </p:txBody>
      </p:sp>
      <p:sp>
        <p:nvSpPr>
          <p:cNvPr id="5" name="Rectangle 4"/>
          <p:cNvSpPr/>
          <p:nvPr/>
        </p:nvSpPr>
        <p:spPr>
          <a:xfrm>
            <a:off x="0" y="4866501"/>
            <a:ext cx="1795171" cy="276999"/>
          </a:xfrm>
          <a:prstGeom prst="rect">
            <a:avLst/>
          </a:prstGeom>
        </p:spPr>
        <p:txBody>
          <a:bodyPr wrap="none">
            <a:spAutoFit/>
          </a:bodyPr>
          <a:lstStyle/>
          <a:p>
            <a:r>
              <a:rPr lang="en-US" sz="1200" dirty="0">
                <a:solidFill>
                  <a:prstClr val="white"/>
                </a:solidFill>
              </a:rPr>
              <a:t>(Source: Jupiter </a:t>
            </a:r>
            <a:r>
              <a:rPr lang="en-US" sz="1200" dirty="0" smtClean="0">
                <a:solidFill>
                  <a:prstClr val="white"/>
                </a:solidFill>
              </a:rPr>
              <a:t>Research)</a:t>
            </a:r>
            <a:endParaRPr lang="en-US" sz="1200" dirty="0">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4862" t="23975" r="25550" b="57247"/>
          <a:stretch/>
        </p:blipFill>
        <p:spPr>
          <a:xfrm>
            <a:off x="7633548" y="3863340"/>
            <a:ext cx="1504189" cy="128016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661" t="23975" r="54747" b="57247"/>
          <a:stretch/>
        </p:blipFill>
        <p:spPr>
          <a:xfrm>
            <a:off x="127296" y="-36344"/>
            <a:ext cx="1427733" cy="1280160"/>
          </a:xfrm>
          <a:prstGeom prst="rect">
            <a:avLst/>
          </a:prstGeom>
        </p:spPr>
      </p:pic>
    </p:spTree>
    <p:extLst>
      <p:ext uri="{BB962C8B-B14F-4D97-AF65-F5344CB8AC3E}">
        <p14:creationId xmlns:p14="http://schemas.microsoft.com/office/powerpoint/2010/main" val="23107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2494647"/>
            <a:ext cx="7254349" cy="1102519"/>
          </a:xfrm>
        </p:spPr>
        <p:txBody>
          <a:bodyPr/>
          <a:lstStyle/>
          <a:p>
            <a:r>
              <a:rPr lang="en-US" dirty="0"/>
              <a:t>Utilize a </a:t>
            </a:r>
            <a:r>
              <a:rPr lang="en-US" dirty="0" smtClean="0"/>
              <a:t>lead lifecycle to personalize and nurture</a:t>
            </a:r>
            <a:endParaRPr lang="en-US" dirty="0"/>
          </a:p>
        </p:txBody>
      </p:sp>
      <p:grpSp>
        <p:nvGrpSpPr>
          <p:cNvPr id="5" name="Group 4"/>
          <p:cNvGrpSpPr/>
          <p:nvPr/>
        </p:nvGrpSpPr>
        <p:grpSpPr>
          <a:xfrm>
            <a:off x="3632648" y="169086"/>
            <a:ext cx="1903856" cy="2186177"/>
            <a:chOff x="3632648" y="169086"/>
            <a:chExt cx="1903856" cy="218617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648" y="169086"/>
              <a:ext cx="1903856" cy="2186177"/>
            </a:xfrm>
            <a:prstGeom prst="rect">
              <a:avLst/>
            </a:prstGeom>
          </p:spPr>
        </p:pic>
        <p:sp>
          <p:nvSpPr>
            <p:cNvPr id="4" name="TextBox 3"/>
            <p:cNvSpPr txBox="1"/>
            <p:nvPr/>
          </p:nvSpPr>
          <p:spPr>
            <a:xfrm rot="16200000">
              <a:off x="4121565" y="1016348"/>
              <a:ext cx="926023" cy="369332"/>
            </a:xfrm>
            <a:prstGeom prst="rect">
              <a:avLst/>
            </a:prstGeom>
            <a:noFill/>
          </p:spPr>
          <p:txBody>
            <a:bodyPr wrap="none" rtlCol="0">
              <a:spAutoFit/>
            </a:bodyPr>
            <a:lstStyle/>
            <a:p>
              <a:pPr algn="ctr"/>
              <a:r>
                <a:rPr lang="en-US" dirty="0">
                  <a:solidFill>
                    <a:srgbClr val="31859C"/>
                  </a:solidFill>
                  <a:latin typeface="Segoe UI Semibold" panose="020B0702040204020203" pitchFamily="34" charset="0"/>
                  <a:cs typeface="Segoe UI Semibold" panose="020B0702040204020203" pitchFamily="34" charset="0"/>
                </a:rPr>
                <a:t>TACTIC</a:t>
              </a:r>
            </a:p>
          </p:txBody>
        </p:sp>
      </p:grpSp>
    </p:spTree>
    <p:extLst>
      <p:ext uri="{BB962C8B-B14F-4D97-AF65-F5344CB8AC3E}">
        <p14:creationId xmlns:p14="http://schemas.microsoft.com/office/powerpoint/2010/main" val="41684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p:cNvSpPr/>
          <p:nvPr/>
        </p:nvSpPr>
        <p:spPr>
          <a:xfrm>
            <a:off x="3701788" y="1762942"/>
            <a:ext cx="1478249" cy="1478249"/>
          </a:xfrm>
          <a:prstGeom prst="ellipse">
            <a:avLst/>
          </a:prstGeom>
          <a:solidFill>
            <a:srgbClr val="FFC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30" name="Oval 1029"/>
          <p:cNvSpPr/>
          <p:nvPr/>
        </p:nvSpPr>
        <p:spPr>
          <a:xfrm>
            <a:off x="988526" y="1762942"/>
            <a:ext cx="1478249" cy="1478249"/>
          </a:xfrm>
          <a:prstGeom prst="ellipse">
            <a:avLst/>
          </a:prstGeom>
          <a:solidFill>
            <a:srgbClr val="FFC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3" name="Oval 82"/>
          <p:cNvSpPr/>
          <p:nvPr/>
        </p:nvSpPr>
        <p:spPr>
          <a:xfrm>
            <a:off x="2345157" y="1762942"/>
            <a:ext cx="1478249" cy="1478249"/>
          </a:xfrm>
          <a:prstGeom prst="ellipse">
            <a:avLst/>
          </a:prstGeom>
          <a:solidFill>
            <a:srgbClr val="FFC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11" name="Group 10"/>
          <p:cNvGrpSpPr/>
          <p:nvPr/>
        </p:nvGrpSpPr>
        <p:grpSpPr>
          <a:xfrm>
            <a:off x="8340230" y="115224"/>
            <a:ext cx="681019" cy="667605"/>
            <a:chOff x="-746877" y="205979"/>
            <a:chExt cx="3587253" cy="3516599"/>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1" y="205979"/>
              <a:ext cx="1925053" cy="2210517"/>
            </a:xfrm>
            <a:prstGeom prst="rect">
              <a:avLst/>
            </a:prstGeom>
          </p:spPr>
        </p:pic>
        <p:sp>
          <p:nvSpPr>
            <p:cNvPr id="19" name="TextBox 18"/>
            <p:cNvSpPr txBox="1"/>
            <p:nvPr/>
          </p:nvSpPr>
          <p:spPr>
            <a:xfrm>
              <a:off x="-746877" y="2263490"/>
              <a:ext cx="3587253" cy="1459088"/>
            </a:xfrm>
            <a:prstGeom prst="rect">
              <a:avLst/>
            </a:prstGeom>
            <a:noFill/>
          </p:spPr>
          <p:txBody>
            <a:bodyPr wrap="none" rtlCol="0">
              <a:spAutoFit/>
            </a:bodyPr>
            <a:lstStyle/>
            <a:p>
              <a:pPr algn="ctr"/>
              <a:r>
                <a:rPr lang="en-US" sz="1200" dirty="0">
                  <a:solidFill>
                    <a:srgbClr val="31859C"/>
                  </a:solidFill>
                  <a:latin typeface="Segoe UI Semibold" panose="020B0702040204020203" pitchFamily="34" charset="0"/>
                  <a:ea typeface="Segoe UI Black" panose="020B0A02040204020203" pitchFamily="34" charset="0"/>
                  <a:cs typeface="Segoe UI Semibold" panose="020B0702040204020203" pitchFamily="34" charset="0"/>
                </a:rPr>
                <a:t>TACTIC</a:t>
              </a:r>
            </a:p>
          </p:txBody>
        </p:sp>
      </p:grpSp>
      <p:sp>
        <p:nvSpPr>
          <p:cNvPr id="3" name="Title 2"/>
          <p:cNvSpPr>
            <a:spLocks noGrp="1"/>
          </p:cNvSpPr>
          <p:nvPr>
            <p:ph type="title"/>
          </p:nvPr>
        </p:nvSpPr>
        <p:spPr>
          <a:xfrm>
            <a:off x="318977" y="205979"/>
            <a:ext cx="8016341" cy="857250"/>
          </a:xfrm>
        </p:spPr>
        <p:txBody>
          <a:bodyPr/>
          <a:lstStyle/>
          <a:p>
            <a:r>
              <a:rPr lang="en-US" sz="3200" dirty="0" smtClean="0"/>
              <a:t>Assign a “stage” to everyone so you can personalize their experience</a:t>
            </a:r>
            <a:endParaRPr lang="en-US" sz="3200" dirty="0"/>
          </a:p>
        </p:txBody>
      </p:sp>
      <p:grpSp>
        <p:nvGrpSpPr>
          <p:cNvPr id="5" name="Group 4"/>
          <p:cNvGrpSpPr/>
          <p:nvPr/>
        </p:nvGrpSpPr>
        <p:grpSpPr>
          <a:xfrm>
            <a:off x="3380284" y="3528503"/>
            <a:ext cx="4099167" cy="1074048"/>
            <a:chOff x="3380284" y="3528503"/>
            <a:chExt cx="4099167" cy="1074048"/>
          </a:xfrm>
        </p:grpSpPr>
        <p:grpSp>
          <p:nvGrpSpPr>
            <p:cNvPr id="41" name="Group 40"/>
            <p:cNvGrpSpPr/>
            <p:nvPr/>
          </p:nvGrpSpPr>
          <p:grpSpPr>
            <a:xfrm>
              <a:off x="3380284" y="3531021"/>
              <a:ext cx="862737" cy="1071530"/>
              <a:chOff x="3380284" y="3733024"/>
              <a:chExt cx="862737" cy="107153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329" y="3733024"/>
                <a:ext cx="670647" cy="751394"/>
              </a:xfrm>
              <a:prstGeom prst="rect">
                <a:avLst/>
              </a:prstGeom>
              <a:solidFill>
                <a:schemeClr val="bg1"/>
              </a:solidFill>
            </p:spPr>
          </p:pic>
          <p:sp>
            <p:nvSpPr>
              <p:cNvPr id="39" name="TextBox 38"/>
              <p:cNvSpPr txBox="1"/>
              <p:nvPr/>
            </p:nvSpPr>
            <p:spPr>
              <a:xfrm>
                <a:off x="3380284" y="4496777"/>
                <a:ext cx="862737" cy="307777"/>
              </a:xfrm>
              <a:prstGeom prst="rect">
                <a:avLst/>
              </a:prstGeom>
              <a:noFill/>
            </p:spPr>
            <p:txBody>
              <a:bodyPr wrap="none" rtlCol="0">
                <a:spAutoFit/>
              </a:bodyPr>
              <a:lstStyle/>
              <a:p>
                <a:r>
                  <a:rPr lang="en-US" sz="1400" dirty="0" smtClean="0">
                    <a:solidFill>
                      <a:srgbClr val="215968"/>
                    </a:solidFill>
                  </a:rPr>
                  <a:t>Recycling</a:t>
                </a:r>
                <a:endParaRPr lang="en-US" sz="1400" dirty="0">
                  <a:solidFill>
                    <a:srgbClr val="215968"/>
                  </a:solidFill>
                </a:endParaRPr>
              </a:p>
            </p:txBody>
          </p:sp>
        </p:grpSp>
        <p:grpSp>
          <p:nvGrpSpPr>
            <p:cNvPr id="38" name="Group 37"/>
            <p:cNvGrpSpPr/>
            <p:nvPr/>
          </p:nvGrpSpPr>
          <p:grpSpPr>
            <a:xfrm>
              <a:off x="5569585" y="3528720"/>
              <a:ext cx="1027845" cy="1059171"/>
              <a:chOff x="5952194" y="3877676"/>
              <a:chExt cx="1027845" cy="1059171"/>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793" y="3877676"/>
                <a:ext cx="670647" cy="751394"/>
              </a:xfrm>
              <a:prstGeom prst="rect">
                <a:avLst/>
              </a:prstGeom>
              <a:solidFill>
                <a:schemeClr val="bg1"/>
              </a:solidFill>
            </p:spPr>
          </p:pic>
          <p:sp>
            <p:nvSpPr>
              <p:cNvPr id="40" name="TextBox 39"/>
              <p:cNvSpPr txBox="1"/>
              <p:nvPr/>
            </p:nvSpPr>
            <p:spPr>
              <a:xfrm>
                <a:off x="5952194" y="4629070"/>
                <a:ext cx="1027845" cy="307777"/>
              </a:xfrm>
              <a:prstGeom prst="rect">
                <a:avLst/>
              </a:prstGeom>
              <a:noFill/>
            </p:spPr>
            <p:txBody>
              <a:bodyPr wrap="none" rtlCol="0">
                <a:spAutoFit/>
              </a:bodyPr>
              <a:lstStyle/>
              <a:p>
                <a:r>
                  <a:rPr lang="en-US" sz="1400" dirty="0" smtClean="0">
                    <a:solidFill>
                      <a:srgbClr val="215968"/>
                    </a:solidFill>
                  </a:rPr>
                  <a:t>Disqualified</a:t>
                </a:r>
                <a:endParaRPr lang="en-US" sz="1400" dirty="0">
                  <a:solidFill>
                    <a:srgbClr val="215968"/>
                  </a:solidFill>
                </a:endParaRPr>
              </a:p>
            </p:txBody>
          </p:sp>
        </p:grpSp>
        <p:grpSp>
          <p:nvGrpSpPr>
            <p:cNvPr id="43" name="Group 42"/>
            <p:cNvGrpSpPr/>
            <p:nvPr/>
          </p:nvGrpSpPr>
          <p:grpSpPr>
            <a:xfrm>
              <a:off x="6810219" y="3528503"/>
              <a:ext cx="669232" cy="749808"/>
              <a:chOff x="6795913" y="3724217"/>
              <a:chExt cx="669232" cy="749808"/>
            </a:xfrm>
          </p:grpSpPr>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5913" y="3724217"/>
                <a:ext cx="669232" cy="749808"/>
              </a:xfrm>
              <a:prstGeom prst="rect">
                <a:avLst/>
              </a:prstGeom>
            </p:spPr>
          </p:pic>
          <p:sp>
            <p:nvSpPr>
              <p:cNvPr id="44" name="TextBox 43"/>
              <p:cNvSpPr txBox="1"/>
              <p:nvPr/>
            </p:nvSpPr>
            <p:spPr>
              <a:xfrm>
                <a:off x="6880300" y="3958400"/>
                <a:ext cx="500458" cy="307777"/>
              </a:xfrm>
              <a:prstGeom prst="rect">
                <a:avLst/>
              </a:prstGeom>
              <a:noFill/>
            </p:spPr>
            <p:txBody>
              <a:bodyPr wrap="none" rtlCol="0">
                <a:spAutoFit/>
              </a:bodyPr>
              <a:lstStyle/>
              <a:p>
                <a:r>
                  <a:rPr lang="en-US" sz="1400" dirty="0" smtClean="0">
                    <a:solidFill>
                      <a:srgbClr val="215968"/>
                    </a:solidFill>
                  </a:rPr>
                  <a:t>Lost</a:t>
                </a:r>
                <a:endParaRPr lang="en-US" sz="1400" dirty="0">
                  <a:solidFill>
                    <a:srgbClr val="215968"/>
                  </a:solidFill>
                </a:endParaRPr>
              </a:p>
            </p:txBody>
          </p:sp>
        </p:grpSp>
      </p:grpSp>
      <p:grpSp>
        <p:nvGrpSpPr>
          <p:cNvPr id="4" name="Group 3"/>
          <p:cNvGrpSpPr/>
          <p:nvPr/>
        </p:nvGrpSpPr>
        <p:grpSpPr>
          <a:xfrm>
            <a:off x="3055171" y="1406888"/>
            <a:ext cx="4099709" cy="712462"/>
            <a:chOff x="3055171" y="1406888"/>
            <a:chExt cx="4099709" cy="712462"/>
          </a:xfrm>
        </p:grpSpPr>
        <p:sp>
          <p:nvSpPr>
            <p:cNvPr id="1025" name="Freeform 1024"/>
            <p:cNvSpPr/>
            <p:nvPr/>
          </p:nvSpPr>
          <p:spPr>
            <a:xfrm>
              <a:off x="3055171" y="1530895"/>
              <a:ext cx="2710927" cy="577604"/>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Lst>
              <a:ahLst/>
              <a:cxnLst>
                <a:cxn ang="0">
                  <a:pos x="connsiteX0" y="connsiteY0"/>
                </a:cxn>
                <a:cxn ang="0">
                  <a:pos x="connsiteX1" y="connsiteY1"/>
                </a:cxn>
              </a:cxnLst>
              <a:rect l="l" t="t" r="r" b="b"/>
              <a:pathLst>
                <a:path w="2710927" h="577604">
                  <a:moveTo>
                    <a:pt x="0" y="577604"/>
                  </a:moveTo>
                  <a:cubicBezTo>
                    <a:pt x="322730" y="-92955"/>
                    <a:pt x="2151530" y="-204118"/>
                    <a:pt x="2710927" y="373208"/>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Freeform 66"/>
            <p:cNvSpPr/>
            <p:nvPr/>
          </p:nvSpPr>
          <p:spPr>
            <a:xfrm>
              <a:off x="3055171" y="1406888"/>
              <a:ext cx="4099709" cy="712462"/>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 name="connsiteX0" fmla="*/ 0 w 2710927"/>
                <a:gd name="connsiteY0" fmla="*/ 734636 h 734636"/>
                <a:gd name="connsiteX1" fmla="*/ 2710927 w 2710927"/>
                <a:gd name="connsiteY1" fmla="*/ 530240 h 734636"/>
                <a:gd name="connsiteX0" fmla="*/ 0 w 2696775"/>
                <a:gd name="connsiteY0" fmla="*/ 668591 h 668591"/>
                <a:gd name="connsiteX1" fmla="*/ 2696775 w 2696775"/>
                <a:gd name="connsiteY1" fmla="*/ 569788 h 668591"/>
                <a:gd name="connsiteX0" fmla="*/ 0 w 2696775"/>
                <a:gd name="connsiteY0" fmla="*/ 699325 h 699325"/>
                <a:gd name="connsiteX1" fmla="*/ 2696775 w 2696775"/>
                <a:gd name="connsiteY1" fmla="*/ 600522 h 699325"/>
              </a:gdLst>
              <a:ahLst/>
              <a:cxnLst>
                <a:cxn ang="0">
                  <a:pos x="connsiteX0" y="connsiteY0"/>
                </a:cxn>
                <a:cxn ang="0">
                  <a:pos x="connsiteX1" y="connsiteY1"/>
                </a:cxn>
              </a:cxnLst>
              <a:rect l="l" t="t" r="r" b="b"/>
              <a:pathLst>
                <a:path w="2696775" h="699325">
                  <a:moveTo>
                    <a:pt x="0" y="699325"/>
                  </a:moveTo>
                  <a:cubicBezTo>
                    <a:pt x="251966" y="-66268"/>
                    <a:pt x="1868477" y="-346378"/>
                    <a:pt x="2696775" y="600522"/>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6967" y="1825573"/>
            <a:ext cx="8825658" cy="1275797"/>
            <a:chOff x="6967" y="1825573"/>
            <a:chExt cx="8825658" cy="1275797"/>
          </a:xfrm>
        </p:grpSpPr>
        <p:sp>
          <p:nvSpPr>
            <p:cNvPr id="26" name="Rectangle 25"/>
            <p:cNvSpPr/>
            <p:nvPr/>
          </p:nvSpPr>
          <p:spPr>
            <a:xfrm>
              <a:off x="92122" y="2550695"/>
              <a:ext cx="8588617" cy="320842"/>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59" name="Group 58"/>
            <p:cNvGrpSpPr/>
            <p:nvPr/>
          </p:nvGrpSpPr>
          <p:grpSpPr>
            <a:xfrm>
              <a:off x="3809585" y="1825573"/>
              <a:ext cx="1234633" cy="1275004"/>
              <a:chOff x="3809585" y="1825573"/>
              <a:chExt cx="1234633" cy="1275004"/>
            </a:xfrm>
          </p:grpSpPr>
          <p:sp>
            <p:nvSpPr>
              <p:cNvPr id="30" name="TextBox 29"/>
              <p:cNvSpPr txBox="1"/>
              <p:nvPr/>
            </p:nvSpPr>
            <p:spPr>
              <a:xfrm>
                <a:off x="3809585" y="1825573"/>
                <a:ext cx="1234633" cy="523220"/>
              </a:xfrm>
              <a:prstGeom prst="rect">
                <a:avLst/>
              </a:prstGeom>
              <a:noFill/>
            </p:spPr>
            <p:txBody>
              <a:bodyPr wrap="none" rtlCol="0">
                <a:spAutoFit/>
              </a:bodyPr>
              <a:lstStyle/>
              <a:p>
                <a:pPr algn="ctr"/>
                <a:r>
                  <a:rPr lang="en-US" sz="1400" dirty="0" smtClean="0">
                    <a:solidFill>
                      <a:srgbClr val="215968"/>
                    </a:solidFill>
                  </a:rPr>
                  <a:t>Marketing</a:t>
                </a:r>
                <a:br>
                  <a:rPr lang="en-US" sz="1400" dirty="0" smtClean="0">
                    <a:solidFill>
                      <a:srgbClr val="215968"/>
                    </a:solidFill>
                  </a:rPr>
                </a:br>
                <a:r>
                  <a:rPr lang="en-US" sz="1400" dirty="0" smtClean="0">
                    <a:solidFill>
                      <a:srgbClr val="215968"/>
                    </a:solidFill>
                  </a:rPr>
                  <a:t>Qualified Lead</a:t>
                </a:r>
                <a:endParaRPr lang="en-US" sz="1400" dirty="0">
                  <a:solidFill>
                    <a:srgbClr val="215968"/>
                  </a:solidFill>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9412" y="2350769"/>
                <a:ext cx="669232" cy="749808"/>
              </a:xfrm>
              <a:prstGeom prst="rect">
                <a:avLst/>
              </a:prstGeom>
              <a:solidFill>
                <a:schemeClr val="bg1"/>
              </a:solidFill>
            </p:spPr>
          </p:pic>
        </p:grpSp>
        <p:grpSp>
          <p:nvGrpSpPr>
            <p:cNvPr id="61" name="Group 60"/>
            <p:cNvGrpSpPr/>
            <p:nvPr/>
          </p:nvGrpSpPr>
          <p:grpSpPr>
            <a:xfrm>
              <a:off x="1386777" y="2041016"/>
              <a:ext cx="708720" cy="1060354"/>
              <a:chOff x="1386777" y="2041016"/>
              <a:chExt cx="708720" cy="1060354"/>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5814" y="2349976"/>
                <a:ext cx="670647" cy="751394"/>
              </a:xfrm>
              <a:prstGeom prst="rect">
                <a:avLst/>
              </a:prstGeom>
              <a:solidFill>
                <a:schemeClr val="bg1"/>
              </a:solidFill>
            </p:spPr>
          </p:pic>
          <p:sp>
            <p:nvSpPr>
              <p:cNvPr id="28" name="TextBox 27"/>
              <p:cNvSpPr txBox="1"/>
              <p:nvPr/>
            </p:nvSpPr>
            <p:spPr>
              <a:xfrm>
                <a:off x="1386777" y="2041016"/>
                <a:ext cx="708720" cy="307777"/>
              </a:xfrm>
              <a:prstGeom prst="rect">
                <a:avLst/>
              </a:prstGeom>
              <a:noFill/>
            </p:spPr>
            <p:txBody>
              <a:bodyPr wrap="none" rtlCol="0">
                <a:spAutoFit/>
              </a:bodyPr>
              <a:lstStyle/>
              <a:p>
                <a:r>
                  <a:rPr lang="en-US" sz="1400" dirty="0" smtClean="0">
                    <a:solidFill>
                      <a:srgbClr val="215968"/>
                    </a:solidFill>
                  </a:rPr>
                  <a:t>Known</a:t>
                </a:r>
                <a:endParaRPr lang="en-US" sz="1400" dirty="0">
                  <a:solidFill>
                    <a:srgbClr val="215968"/>
                  </a:solidFill>
                </a:endParaRPr>
              </a:p>
            </p:txBody>
          </p:sp>
        </p:grpSp>
        <p:grpSp>
          <p:nvGrpSpPr>
            <p:cNvPr id="57" name="Group 56"/>
            <p:cNvGrpSpPr/>
            <p:nvPr/>
          </p:nvGrpSpPr>
          <p:grpSpPr>
            <a:xfrm>
              <a:off x="6616287" y="2041016"/>
              <a:ext cx="1101968" cy="1060354"/>
              <a:chOff x="6616287" y="2041016"/>
              <a:chExt cx="1101968" cy="1060354"/>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1595" y="2349976"/>
                <a:ext cx="670647" cy="751394"/>
              </a:xfrm>
              <a:prstGeom prst="rect">
                <a:avLst/>
              </a:prstGeom>
              <a:solidFill>
                <a:schemeClr val="bg1"/>
              </a:solidFill>
            </p:spPr>
          </p:pic>
          <p:sp>
            <p:nvSpPr>
              <p:cNvPr id="32" name="TextBox 31"/>
              <p:cNvSpPr txBox="1"/>
              <p:nvPr/>
            </p:nvSpPr>
            <p:spPr>
              <a:xfrm>
                <a:off x="6616287" y="2041016"/>
                <a:ext cx="1101968" cy="307777"/>
              </a:xfrm>
              <a:prstGeom prst="rect">
                <a:avLst/>
              </a:prstGeom>
              <a:noFill/>
            </p:spPr>
            <p:txBody>
              <a:bodyPr wrap="none" rtlCol="0">
                <a:spAutoFit/>
              </a:bodyPr>
              <a:lstStyle/>
              <a:p>
                <a:r>
                  <a:rPr lang="en-US" sz="1400" dirty="0" smtClean="0">
                    <a:solidFill>
                      <a:srgbClr val="215968"/>
                    </a:solidFill>
                  </a:rPr>
                  <a:t>Opportunity</a:t>
                </a:r>
                <a:endParaRPr lang="en-US" sz="1400" dirty="0">
                  <a:solidFill>
                    <a:srgbClr val="215968"/>
                  </a:solidFill>
                </a:endParaRPr>
              </a:p>
            </p:txBody>
          </p:sp>
        </p:grpSp>
        <p:grpSp>
          <p:nvGrpSpPr>
            <p:cNvPr id="56" name="Group 55"/>
            <p:cNvGrpSpPr/>
            <p:nvPr/>
          </p:nvGrpSpPr>
          <p:grpSpPr>
            <a:xfrm>
              <a:off x="8163393" y="2041016"/>
              <a:ext cx="669232" cy="1059561"/>
              <a:chOff x="8163393" y="2041016"/>
              <a:chExt cx="669232" cy="1059561"/>
            </a:xfrm>
          </p:grpSpPr>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3393" y="2350769"/>
                <a:ext cx="669232" cy="749808"/>
              </a:xfrm>
              <a:prstGeom prst="rect">
                <a:avLst/>
              </a:prstGeom>
              <a:solidFill>
                <a:schemeClr val="bg1"/>
              </a:solidFill>
            </p:spPr>
          </p:pic>
          <p:sp>
            <p:nvSpPr>
              <p:cNvPr id="33" name="TextBox 32"/>
              <p:cNvSpPr txBox="1"/>
              <p:nvPr/>
            </p:nvSpPr>
            <p:spPr>
              <a:xfrm>
                <a:off x="8225402" y="2041016"/>
                <a:ext cx="545214" cy="307777"/>
              </a:xfrm>
              <a:prstGeom prst="rect">
                <a:avLst/>
              </a:prstGeom>
              <a:noFill/>
            </p:spPr>
            <p:txBody>
              <a:bodyPr wrap="none" rtlCol="0">
                <a:spAutoFit/>
              </a:bodyPr>
              <a:lstStyle/>
              <a:p>
                <a:r>
                  <a:rPr lang="en-US" sz="1400" dirty="0" smtClean="0">
                    <a:solidFill>
                      <a:srgbClr val="215968"/>
                    </a:solidFill>
                  </a:rPr>
                  <a:t>Won</a:t>
                </a:r>
                <a:endParaRPr lang="en-US" sz="1400" dirty="0">
                  <a:solidFill>
                    <a:srgbClr val="215968"/>
                  </a:solidFill>
                </a:endParaRPr>
              </a:p>
            </p:txBody>
          </p:sp>
        </p:grpSp>
        <p:grpSp>
          <p:nvGrpSpPr>
            <p:cNvPr id="60" name="Group 59"/>
            <p:cNvGrpSpPr/>
            <p:nvPr/>
          </p:nvGrpSpPr>
          <p:grpSpPr>
            <a:xfrm>
              <a:off x="2685622" y="2041016"/>
              <a:ext cx="772969" cy="1059561"/>
              <a:chOff x="2685622" y="2041016"/>
              <a:chExt cx="772969" cy="1059561"/>
            </a:xfrm>
          </p:grpSpPr>
          <p:sp>
            <p:nvSpPr>
              <p:cNvPr id="29" name="TextBox 28"/>
              <p:cNvSpPr txBox="1"/>
              <p:nvPr/>
            </p:nvSpPr>
            <p:spPr>
              <a:xfrm>
                <a:off x="2685622" y="2041016"/>
                <a:ext cx="772969" cy="307777"/>
              </a:xfrm>
              <a:prstGeom prst="rect">
                <a:avLst/>
              </a:prstGeom>
              <a:noFill/>
            </p:spPr>
            <p:txBody>
              <a:bodyPr wrap="none" rtlCol="0">
                <a:spAutoFit/>
              </a:bodyPr>
              <a:lstStyle/>
              <a:p>
                <a:r>
                  <a:rPr lang="en-US" sz="1400" dirty="0" smtClean="0">
                    <a:solidFill>
                      <a:srgbClr val="215968"/>
                    </a:solidFill>
                  </a:rPr>
                  <a:t>Engaged</a:t>
                </a:r>
                <a:endParaRPr lang="en-US" sz="1400" dirty="0">
                  <a:solidFill>
                    <a:srgbClr val="215968"/>
                  </a:solidFill>
                </a:endParaRPr>
              </a:p>
            </p:txBody>
          </p:sp>
          <p:grpSp>
            <p:nvGrpSpPr>
              <p:cNvPr id="36" name="Group 35"/>
              <p:cNvGrpSpPr/>
              <p:nvPr/>
            </p:nvGrpSpPr>
            <p:grpSpPr>
              <a:xfrm>
                <a:off x="2757613" y="2349183"/>
                <a:ext cx="670647" cy="751394"/>
                <a:chOff x="2748766" y="3520999"/>
                <a:chExt cx="670647" cy="751394"/>
              </a:xfrm>
            </p:grpSpPr>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8766" y="3520999"/>
                  <a:ext cx="670647" cy="751394"/>
                </a:xfrm>
                <a:prstGeom prst="rect">
                  <a:avLst/>
                </a:prstGeom>
                <a:solidFill>
                  <a:schemeClr val="bg1"/>
                </a:solidFill>
              </p:spPr>
            </p:pic>
            <p:sp>
              <p:nvSpPr>
                <p:cNvPr id="35" name="Oval 34"/>
                <p:cNvSpPr/>
                <p:nvPr/>
              </p:nvSpPr>
              <p:spPr>
                <a:xfrm>
                  <a:off x="3138616" y="3785413"/>
                  <a:ext cx="45719" cy="4571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3199176" y="3785413"/>
                  <a:ext cx="45719" cy="4571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sp>
          <p:nvSpPr>
            <p:cNvPr id="25" name="TextBox 24"/>
            <p:cNvSpPr txBox="1"/>
            <p:nvPr/>
          </p:nvSpPr>
          <p:spPr>
            <a:xfrm>
              <a:off x="6967" y="2046235"/>
              <a:ext cx="1054712" cy="307777"/>
            </a:xfrm>
            <a:prstGeom prst="rect">
              <a:avLst/>
            </a:prstGeom>
            <a:noFill/>
          </p:spPr>
          <p:txBody>
            <a:bodyPr wrap="none" rtlCol="0">
              <a:spAutoFit/>
            </a:bodyPr>
            <a:lstStyle/>
            <a:p>
              <a:r>
                <a:rPr lang="en-US" sz="1400" dirty="0" smtClean="0">
                  <a:solidFill>
                    <a:srgbClr val="215968"/>
                  </a:solidFill>
                </a:rPr>
                <a:t>Anonymous</a:t>
              </a:r>
              <a:endParaRPr lang="en-US" sz="1400" dirty="0">
                <a:solidFill>
                  <a:srgbClr val="215968"/>
                </a:solidFill>
              </a:endParaRPr>
            </a:p>
          </p:txBody>
        </p:sp>
        <p:grpSp>
          <p:nvGrpSpPr>
            <p:cNvPr id="48" name="Group 47"/>
            <p:cNvGrpSpPr/>
            <p:nvPr/>
          </p:nvGrpSpPr>
          <p:grpSpPr>
            <a:xfrm>
              <a:off x="323004" y="2413225"/>
              <a:ext cx="422639" cy="583205"/>
              <a:chOff x="249946" y="2413225"/>
              <a:chExt cx="422639" cy="583205"/>
            </a:xfrm>
          </p:grpSpPr>
          <p:sp>
            <p:nvSpPr>
              <p:cNvPr id="47" name="Freeform 46"/>
              <p:cNvSpPr/>
              <p:nvPr/>
            </p:nvSpPr>
            <p:spPr>
              <a:xfrm>
                <a:off x="272955" y="2726140"/>
                <a:ext cx="371902" cy="235424"/>
              </a:xfrm>
              <a:custGeom>
                <a:avLst/>
                <a:gdLst>
                  <a:gd name="connsiteX0" fmla="*/ 0 w 371902"/>
                  <a:gd name="connsiteY0" fmla="*/ 40944 h 235424"/>
                  <a:gd name="connsiteX1" fmla="*/ 109182 w 371902"/>
                  <a:gd name="connsiteY1" fmla="*/ 0 h 235424"/>
                  <a:gd name="connsiteX2" fmla="*/ 180833 w 371902"/>
                  <a:gd name="connsiteY2" fmla="*/ 112594 h 235424"/>
                  <a:gd name="connsiteX3" fmla="*/ 242248 w 371902"/>
                  <a:gd name="connsiteY3" fmla="*/ 6824 h 235424"/>
                  <a:gd name="connsiteX4" fmla="*/ 361666 w 371902"/>
                  <a:gd name="connsiteY4" fmla="*/ 34120 h 235424"/>
                  <a:gd name="connsiteX5" fmla="*/ 371902 w 371902"/>
                  <a:gd name="connsiteY5" fmla="*/ 235424 h 235424"/>
                  <a:gd name="connsiteX6" fmla="*/ 3412 w 371902"/>
                  <a:gd name="connsiteY6" fmla="*/ 232012 h 235424"/>
                  <a:gd name="connsiteX7" fmla="*/ 0 w 371902"/>
                  <a:gd name="connsiteY7" fmla="*/ 40944 h 23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902" h="235424">
                    <a:moveTo>
                      <a:pt x="0" y="40944"/>
                    </a:moveTo>
                    <a:lnTo>
                      <a:pt x="109182" y="0"/>
                    </a:lnTo>
                    <a:lnTo>
                      <a:pt x="180833" y="112594"/>
                    </a:lnTo>
                    <a:lnTo>
                      <a:pt x="242248" y="6824"/>
                    </a:lnTo>
                    <a:lnTo>
                      <a:pt x="361666" y="34120"/>
                    </a:lnTo>
                    <a:lnTo>
                      <a:pt x="371902" y="235424"/>
                    </a:lnTo>
                    <a:lnTo>
                      <a:pt x="3412" y="232012"/>
                    </a:lnTo>
                    <a:cubicBezTo>
                      <a:pt x="2275" y="168323"/>
                      <a:pt x="1137" y="104633"/>
                      <a:pt x="0" y="40944"/>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46" name="Group 45"/>
              <p:cNvGrpSpPr/>
              <p:nvPr/>
            </p:nvGrpSpPr>
            <p:grpSpPr>
              <a:xfrm>
                <a:off x="249946" y="2413225"/>
                <a:ext cx="422639" cy="583205"/>
                <a:chOff x="249946" y="2413225"/>
                <a:chExt cx="422639" cy="583205"/>
              </a:xfrm>
            </p:grpSpPr>
            <p:sp>
              <p:nvSpPr>
                <p:cNvPr id="45" name="Oval 44"/>
                <p:cNvSpPr/>
                <p:nvPr/>
              </p:nvSpPr>
              <p:spPr>
                <a:xfrm>
                  <a:off x="342827" y="2422747"/>
                  <a:ext cx="242247" cy="2422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49946" y="2413225"/>
                  <a:ext cx="422639" cy="583205"/>
                </a:xfrm>
                <a:prstGeom prst="rect">
                  <a:avLst/>
                </a:prstGeom>
                <a:noFill/>
              </p:spPr>
            </p:pic>
          </p:grpSp>
        </p:grpSp>
        <p:cxnSp>
          <p:nvCxnSpPr>
            <p:cNvPr id="1027" name="Straight Arrow Connector 1026"/>
            <p:cNvCxnSpPr/>
            <p:nvPr/>
          </p:nvCxnSpPr>
          <p:spPr>
            <a:xfrm>
              <a:off x="787838"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cxnSp>
          <p:nvCxnSpPr>
            <p:cNvPr id="70" name="Straight Arrow Connector 69"/>
            <p:cNvCxnSpPr/>
            <p:nvPr/>
          </p:nvCxnSpPr>
          <p:spPr>
            <a:xfrm>
              <a:off x="2073393"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cxnSp>
          <p:nvCxnSpPr>
            <p:cNvPr id="71" name="Straight Arrow Connector 70"/>
            <p:cNvCxnSpPr/>
            <p:nvPr/>
          </p:nvCxnSpPr>
          <p:spPr>
            <a:xfrm>
              <a:off x="3426646"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cxnSp>
          <p:nvCxnSpPr>
            <p:cNvPr id="72" name="Straight Arrow Connector 71"/>
            <p:cNvCxnSpPr/>
            <p:nvPr/>
          </p:nvCxnSpPr>
          <p:spPr>
            <a:xfrm>
              <a:off x="4772945"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cxnSp>
          <p:nvCxnSpPr>
            <p:cNvPr id="73" name="Straight Arrow Connector 72"/>
            <p:cNvCxnSpPr/>
            <p:nvPr/>
          </p:nvCxnSpPr>
          <p:spPr>
            <a:xfrm>
              <a:off x="6122721"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cxnSp>
          <p:nvCxnSpPr>
            <p:cNvPr id="74" name="Straight Arrow Connector 73"/>
            <p:cNvCxnSpPr/>
            <p:nvPr/>
          </p:nvCxnSpPr>
          <p:spPr>
            <a:xfrm>
              <a:off x="7479451" y="2722816"/>
              <a:ext cx="547681" cy="0"/>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grpSp>
          <p:nvGrpSpPr>
            <p:cNvPr id="58" name="Group 57"/>
            <p:cNvGrpSpPr/>
            <p:nvPr/>
          </p:nvGrpSpPr>
          <p:grpSpPr>
            <a:xfrm>
              <a:off x="5072307" y="1825573"/>
              <a:ext cx="1311256" cy="1275797"/>
              <a:chOff x="5072307" y="1825573"/>
              <a:chExt cx="1311256" cy="1275797"/>
            </a:xfrm>
          </p:grpSpPr>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9796" y="2349976"/>
                <a:ext cx="670647" cy="751394"/>
              </a:xfrm>
              <a:prstGeom prst="rect">
                <a:avLst/>
              </a:prstGeom>
              <a:solidFill>
                <a:schemeClr val="bg1"/>
              </a:solidFill>
            </p:spPr>
          </p:pic>
          <p:sp>
            <p:nvSpPr>
              <p:cNvPr id="31" name="TextBox 30"/>
              <p:cNvSpPr txBox="1"/>
              <p:nvPr/>
            </p:nvSpPr>
            <p:spPr>
              <a:xfrm>
                <a:off x="5072307" y="1825573"/>
                <a:ext cx="1311256" cy="523220"/>
              </a:xfrm>
              <a:prstGeom prst="rect">
                <a:avLst/>
              </a:prstGeom>
              <a:noFill/>
            </p:spPr>
            <p:txBody>
              <a:bodyPr wrap="none" rtlCol="0">
                <a:spAutoFit/>
              </a:bodyPr>
              <a:lstStyle/>
              <a:p>
                <a:pPr algn="ctr"/>
                <a:r>
                  <a:rPr lang="en-US" sz="1400" dirty="0" smtClean="0">
                    <a:solidFill>
                      <a:srgbClr val="215968"/>
                    </a:solidFill>
                  </a:rPr>
                  <a:t>Sales Accepted </a:t>
                </a:r>
                <a:br>
                  <a:rPr lang="en-US" sz="1400" dirty="0" smtClean="0">
                    <a:solidFill>
                      <a:srgbClr val="215968"/>
                    </a:solidFill>
                  </a:rPr>
                </a:br>
                <a:r>
                  <a:rPr lang="en-US" sz="1400" dirty="0" smtClean="0">
                    <a:solidFill>
                      <a:srgbClr val="215968"/>
                    </a:solidFill>
                  </a:rPr>
                  <a:t>Lead</a:t>
                </a:r>
                <a:endParaRPr lang="en-US" sz="1400" dirty="0">
                  <a:solidFill>
                    <a:srgbClr val="215968"/>
                  </a:solidFill>
                </a:endParaRPr>
              </a:p>
            </p:txBody>
          </p:sp>
        </p:grpSp>
      </p:grpSp>
      <p:grpSp>
        <p:nvGrpSpPr>
          <p:cNvPr id="12" name="Group 11"/>
          <p:cNvGrpSpPr/>
          <p:nvPr/>
        </p:nvGrpSpPr>
        <p:grpSpPr>
          <a:xfrm>
            <a:off x="2684917" y="2809755"/>
            <a:ext cx="4469963" cy="1763192"/>
            <a:chOff x="2684917" y="2809755"/>
            <a:chExt cx="4469963" cy="1763192"/>
          </a:xfrm>
        </p:grpSpPr>
        <p:sp>
          <p:nvSpPr>
            <p:cNvPr id="75" name="Freeform 74"/>
            <p:cNvSpPr/>
            <p:nvPr/>
          </p:nvSpPr>
          <p:spPr>
            <a:xfrm rot="7704637">
              <a:off x="3871830" y="3162690"/>
              <a:ext cx="1519075" cy="813206"/>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 name="connsiteX0" fmla="*/ 0 w 2710927"/>
                <a:gd name="connsiteY0" fmla="*/ 668816 h 668816"/>
                <a:gd name="connsiteX1" fmla="*/ 2710927 w 2710927"/>
                <a:gd name="connsiteY1" fmla="*/ 464420 h 668816"/>
                <a:gd name="connsiteX0" fmla="*/ 0 w 2724207"/>
                <a:gd name="connsiteY0" fmla="*/ 798876 h 798876"/>
                <a:gd name="connsiteX1" fmla="*/ 2724207 w 2724207"/>
                <a:gd name="connsiteY1" fmla="*/ 400075 h 798876"/>
                <a:gd name="connsiteX0" fmla="*/ 5350 w 2729557"/>
                <a:gd name="connsiteY0" fmla="*/ 870752 h 870752"/>
                <a:gd name="connsiteX1" fmla="*/ 2729557 w 2729557"/>
                <a:gd name="connsiteY1" fmla="*/ 471951 h 870752"/>
                <a:gd name="connsiteX0" fmla="*/ 0 w 2724207"/>
                <a:gd name="connsiteY0" fmla="*/ 803125 h 803125"/>
                <a:gd name="connsiteX1" fmla="*/ 2724207 w 2724207"/>
                <a:gd name="connsiteY1" fmla="*/ 404324 h 803125"/>
                <a:gd name="connsiteX0" fmla="*/ 0 w 2712628"/>
                <a:gd name="connsiteY0" fmla="*/ 813206 h 813206"/>
                <a:gd name="connsiteX1" fmla="*/ 2712628 w 2712628"/>
                <a:gd name="connsiteY1" fmla="*/ 400096 h 813206"/>
              </a:gdLst>
              <a:ahLst/>
              <a:cxnLst>
                <a:cxn ang="0">
                  <a:pos x="connsiteX0" y="connsiteY0"/>
                </a:cxn>
                <a:cxn ang="0">
                  <a:pos x="connsiteX1" y="connsiteY1"/>
                </a:cxn>
              </a:cxnLst>
              <a:rect l="l" t="t" r="r" b="b"/>
              <a:pathLst>
                <a:path w="2712628" h="813206">
                  <a:moveTo>
                    <a:pt x="0" y="813206"/>
                  </a:moveTo>
                  <a:cubicBezTo>
                    <a:pt x="84854" y="125591"/>
                    <a:pt x="2215721" y="-393485"/>
                    <a:pt x="2712628" y="400096"/>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6" name="Freeform 75"/>
            <p:cNvSpPr/>
            <p:nvPr/>
          </p:nvSpPr>
          <p:spPr>
            <a:xfrm rot="7704637">
              <a:off x="4123863" y="3350054"/>
              <a:ext cx="1743249" cy="702538"/>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 name="connsiteX0" fmla="*/ 0 w 2710927"/>
                <a:gd name="connsiteY0" fmla="*/ 668816 h 668816"/>
                <a:gd name="connsiteX1" fmla="*/ 2710927 w 2710927"/>
                <a:gd name="connsiteY1" fmla="*/ 464420 h 668816"/>
                <a:gd name="connsiteX0" fmla="*/ 0 w 2724207"/>
                <a:gd name="connsiteY0" fmla="*/ 798876 h 798876"/>
                <a:gd name="connsiteX1" fmla="*/ 2724207 w 2724207"/>
                <a:gd name="connsiteY1" fmla="*/ 400075 h 798876"/>
                <a:gd name="connsiteX0" fmla="*/ 5350 w 2729557"/>
                <a:gd name="connsiteY0" fmla="*/ 870752 h 870752"/>
                <a:gd name="connsiteX1" fmla="*/ 2729557 w 2729557"/>
                <a:gd name="connsiteY1" fmla="*/ 471951 h 870752"/>
                <a:gd name="connsiteX0" fmla="*/ 0 w 2724207"/>
                <a:gd name="connsiteY0" fmla="*/ 803125 h 803125"/>
                <a:gd name="connsiteX1" fmla="*/ 2724207 w 2724207"/>
                <a:gd name="connsiteY1" fmla="*/ 404324 h 803125"/>
                <a:gd name="connsiteX0" fmla="*/ 0 w 3295315"/>
                <a:gd name="connsiteY0" fmla="*/ 480356 h 635864"/>
                <a:gd name="connsiteX1" fmla="*/ 3295315 w 3295315"/>
                <a:gd name="connsiteY1" fmla="*/ 635864 h 635864"/>
                <a:gd name="connsiteX0" fmla="*/ 0 w 3265804"/>
                <a:gd name="connsiteY0" fmla="*/ 329648 h 917165"/>
                <a:gd name="connsiteX1" fmla="*/ 3265804 w 3265804"/>
                <a:gd name="connsiteY1" fmla="*/ 917165 h 917165"/>
                <a:gd name="connsiteX0" fmla="*/ 0 w 3265804"/>
                <a:gd name="connsiteY0" fmla="*/ 133692 h 721209"/>
                <a:gd name="connsiteX1" fmla="*/ 3265804 w 3265804"/>
                <a:gd name="connsiteY1" fmla="*/ 721209 h 721209"/>
                <a:gd name="connsiteX0" fmla="*/ 0 w 3113126"/>
                <a:gd name="connsiteY0" fmla="*/ 172931 h 633747"/>
                <a:gd name="connsiteX1" fmla="*/ 3113126 w 3113126"/>
                <a:gd name="connsiteY1" fmla="*/ 633747 h 633747"/>
                <a:gd name="connsiteX0" fmla="*/ 0 w 3113126"/>
                <a:gd name="connsiteY0" fmla="*/ 225361 h 686177"/>
                <a:gd name="connsiteX1" fmla="*/ 3113126 w 3113126"/>
                <a:gd name="connsiteY1" fmla="*/ 686177 h 686177"/>
                <a:gd name="connsiteX0" fmla="*/ 0 w 3096944"/>
                <a:gd name="connsiteY0" fmla="*/ 215054 h 707367"/>
                <a:gd name="connsiteX1" fmla="*/ 3096944 w 3096944"/>
                <a:gd name="connsiteY1" fmla="*/ 707367 h 707367"/>
                <a:gd name="connsiteX0" fmla="*/ 0 w 3112939"/>
                <a:gd name="connsiteY0" fmla="*/ 217326 h 702538"/>
                <a:gd name="connsiteX1" fmla="*/ 3112939 w 3112939"/>
                <a:gd name="connsiteY1" fmla="*/ 702538 h 702538"/>
              </a:gdLst>
              <a:ahLst/>
              <a:cxnLst>
                <a:cxn ang="0">
                  <a:pos x="connsiteX0" y="connsiteY0"/>
                </a:cxn>
                <a:cxn ang="0">
                  <a:pos x="connsiteX1" y="connsiteY1"/>
                </a:cxn>
              </a:cxnLst>
              <a:rect l="l" t="t" r="r" b="b"/>
              <a:pathLst>
                <a:path w="3112939" h="702538">
                  <a:moveTo>
                    <a:pt x="0" y="217326"/>
                  </a:moveTo>
                  <a:cubicBezTo>
                    <a:pt x="644704" y="-150357"/>
                    <a:pt x="2616032" y="-91043"/>
                    <a:pt x="3112939" y="702538"/>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77" name="Straight Arrow Connector 76"/>
            <p:cNvCxnSpPr/>
            <p:nvPr/>
          </p:nvCxnSpPr>
          <p:spPr>
            <a:xfrm>
              <a:off x="7154880" y="3102445"/>
              <a:ext cx="0" cy="424457"/>
            </a:xfrm>
            <a:prstGeom prst="straightConnector1">
              <a:avLst/>
            </a:pr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cxnSp>
        <p:sp>
          <p:nvSpPr>
            <p:cNvPr id="80" name="Freeform 79"/>
            <p:cNvSpPr/>
            <p:nvPr/>
          </p:nvSpPr>
          <p:spPr>
            <a:xfrm rot="13895363" flipH="1">
              <a:off x="5590626" y="3197343"/>
              <a:ext cx="516175" cy="117637"/>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 name="connsiteX0" fmla="*/ 0 w 2710927"/>
                <a:gd name="connsiteY0" fmla="*/ 668816 h 668816"/>
                <a:gd name="connsiteX1" fmla="*/ 2710927 w 2710927"/>
                <a:gd name="connsiteY1" fmla="*/ 464420 h 668816"/>
                <a:gd name="connsiteX0" fmla="*/ 0 w 2724207"/>
                <a:gd name="connsiteY0" fmla="*/ 798876 h 798876"/>
                <a:gd name="connsiteX1" fmla="*/ 2724207 w 2724207"/>
                <a:gd name="connsiteY1" fmla="*/ 400075 h 798876"/>
                <a:gd name="connsiteX0" fmla="*/ 5350 w 2729557"/>
                <a:gd name="connsiteY0" fmla="*/ 870752 h 870752"/>
                <a:gd name="connsiteX1" fmla="*/ 2729557 w 2729557"/>
                <a:gd name="connsiteY1" fmla="*/ 471951 h 870752"/>
                <a:gd name="connsiteX0" fmla="*/ 0 w 2724207"/>
                <a:gd name="connsiteY0" fmla="*/ 803125 h 803125"/>
                <a:gd name="connsiteX1" fmla="*/ 2724207 w 2724207"/>
                <a:gd name="connsiteY1" fmla="*/ 404324 h 803125"/>
                <a:gd name="connsiteX0" fmla="*/ 0 w 3295315"/>
                <a:gd name="connsiteY0" fmla="*/ 480356 h 635864"/>
                <a:gd name="connsiteX1" fmla="*/ 3295315 w 3295315"/>
                <a:gd name="connsiteY1" fmla="*/ 635864 h 635864"/>
                <a:gd name="connsiteX0" fmla="*/ 0 w 3265804"/>
                <a:gd name="connsiteY0" fmla="*/ 329648 h 917165"/>
                <a:gd name="connsiteX1" fmla="*/ 3265804 w 3265804"/>
                <a:gd name="connsiteY1" fmla="*/ 917165 h 917165"/>
                <a:gd name="connsiteX0" fmla="*/ 0 w 3265804"/>
                <a:gd name="connsiteY0" fmla="*/ 133692 h 721209"/>
                <a:gd name="connsiteX1" fmla="*/ 3265804 w 3265804"/>
                <a:gd name="connsiteY1" fmla="*/ 721209 h 721209"/>
                <a:gd name="connsiteX0" fmla="*/ 0 w 3113126"/>
                <a:gd name="connsiteY0" fmla="*/ 172931 h 633747"/>
                <a:gd name="connsiteX1" fmla="*/ 3113126 w 3113126"/>
                <a:gd name="connsiteY1" fmla="*/ 633747 h 633747"/>
                <a:gd name="connsiteX0" fmla="*/ 0 w 3113126"/>
                <a:gd name="connsiteY0" fmla="*/ 225361 h 686177"/>
                <a:gd name="connsiteX1" fmla="*/ 3113126 w 3113126"/>
                <a:gd name="connsiteY1" fmla="*/ 686177 h 686177"/>
                <a:gd name="connsiteX0" fmla="*/ 0 w 3096944"/>
                <a:gd name="connsiteY0" fmla="*/ 215054 h 707367"/>
                <a:gd name="connsiteX1" fmla="*/ 3096944 w 3096944"/>
                <a:gd name="connsiteY1" fmla="*/ 707367 h 707367"/>
                <a:gd name="connsiteX0" fmla="*/ 0 w 3112939"/>
                <a:gd name="connsiteY0" fmla="*/ 217326 h 702538"/>
                <a:gd name="connsiteX1" fmla="*/ 3112939 w 3112939"/>
                <a:gd name="connsiteY1" fmla="*/ 702538 h 702538"/>
                <a:gd name="connsiteX0" fmla="*/ 0 w 3112939"/>
                <a:gd name="connsiteY0" fmla="*/ 60028 h 697340"/>
                <a:gd name="connsiteX1" fmla="*/ 3112939 w 3112939"/>
                <a:gd name="connsiteY1" fmla="*/ 545240 h 697340"/>
                <a:gd name="connsiteX0" fmla="*/ 0 w 3112939"/>
                <a:gd name="connsiteY0" fmla="*/ 63437 h 667943"/>
                <a:gd name="connsiteX1" fmla="*/ 3112939 w 3112939"/>
                <a:gd name="connsiteY1" fmla="*/ 548649 h 667943"/>
                <a:gd name="connsiteX0" fmla="*/ 0 w 2782707"/>
                <a:gd name="connsiteY0" fmla="*/ 76191 h 440123"/>
                <a:gd name="connsiteX1" fmla="*/ 2782708 w 2782707"/>
                <a:gd name="connsiteY1" fmla="*/ 298663 h 440123"/>
                <a:gd name="connsiteX0" fmla="*/ 0 w 2782707"/>
                <a:gd name="connsiteY0" fmla="*/ 61898 h 551563"/>
                <a:gd name="connsiteX1" fmla="*/ 2782708 w 2782707"/>
                <a:gd name="connsiteY1" fmla="*/ 284370 h 551563"/>
                <a:gd name="connsiteX0" fmla="*/ 0 w 2782707"/>
                <a:gd name="connsiteY0" fmla="*/ 56789 h 608845"/>
                <a:gd name="connsiteX1" fmla="*/ 2782708 w 2782707"/>
                <a:gd name="connsiteY1" fmla="*/ 279261 h 608845"/>
                <a:gd name="connsiteX0" fmla="*/ 0 w 2656291"/>
                <a:gd name="connsiteY0" fmla="*/ 63252 h 466810"/>
                <a:gd name="connsiteX1" fmla="*/ 2656292 w 2656291"/>
                <a:gd name="connsiteY1" fmla="*/ 107928 h 466810"/>
                <a:gd name="connsiteX0" fmla="*/ 0 w 2656291"/>
                <a:gd name="connsiteY0" fmla="*/ 1 h 499004"/>
                <a:gd name="connsiteX1" fmla="*/ 2656292 w 2656291"/>
                <a:gd name="connsiteY1" fmla="*/ 44677 h 499004"/>
                <a:gd name="connsiteX0" fmla="*/ 0 w 2284476"/>
                <a:gd name="connsiteY0" fmla="*/ 129420 h 507221"/>
                <a:gd name="connsiteX1" fmla="*/ 2284478 w 2284476"/>
                <a:gd name="connsiteY1" fmla="*/ 0 h 507221"/>
                <a:gd name="connsiteX0" fmla="*/ 0 w 2284476"/>
                <a:gd name="connsiteY0" fmla="*/ 129420 h 441496"/>
                <a:gd name="connsiteX1" fmla="*/ 2284478 w 2284476"/>
                <a:gd name="connsiteY1" fmla="*/ 0 h 441496"/>
                <a:gd name="connsiteX0" fmla="*/ 0 w 2284476"/>
                <a:gd name="connsiteY0" fmla="*/ 129420 h 378030"/>
                <a:gd name="connsiteX1" fmla="*/ 2284478 w 2284476"/>
                <a:gd name="connsiteY1" fmla="*/ 0 h 378030"/>
                <a:gd name="connsiteX0" fmla="*/ 0 w 2284476"/>
                <a:gd name="connsiteY0" fmla="*/ 129420 h 328591"/>
                <a:gd name="connsiteX1" fmla="*/ 2284478 w 2284476"/>
                <a:gd name="connsiteY1" fmla="*/ 0 h 328591"/>
                <a:gd name="connsiteX0" fmla="*/ 0 w 2437452"/>
                <a:gd name="connsiteY0" fmla="*/ 80382 h 309600"/>
                <a:gd name="connsiteX1" fmla="*/ 2437454 w 2437452"/>
                <a:gd name="connsiteY1" fmla="*/ 0 h 309600"/>
                <a:gd name="connsiteX0" fmla="*/ -1 w 2284021"/>
                <a:gd name="connsiteY0" fmla="*/ 70738 h 306092"/>
                <a:gd name="connsiteX1" fmla="*/ 2284023 w 2284021"/>
                <a:gd name="connsiteY1" fmla="*/ 0 h 306092"/>
                <a:gd name="connsiteX0" fmla="*/ 1 w 2475927"/>
                <a:gd name="connsiteY0" fmla="*/ 97466 h 315990"/>
                <a:gd name="connsiteX1" fmla="*/ 2475929 w 2475927"/>
                <a:gd name="connsiteY1" fmla="*/ 0 h 315990"/>
              </a:gdLst>
              <a:ahLst/>
              <a:cxnLst>
                <a:cxn ang="0">
                  <a:pos x="connsiteX0" y="connsiteY0"/>
                </a:cxn>
                <a:cxn ang="0">
                  <a:pos x="connsiteX1" y="connsiteY1"/>
                </a:cxn>
              </a:cxnLst>
              <a:rect l="l" t="t" r="r" b="b"/>
              <a:pathLst>
                <a:path w="2475927" h="315990">
                  <a:moveTo>
                    <a:pt x="1" y="97466"/>
                  </a:moveTo>
                  <a:cubicBezTo>
                    <a:pt x="1172532" y="220588"/>
                    <a:pt x="1255330" y="568729"/>
                    <a:pt x="2475929" y="0"/>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1" name="Freeform 80"/>
            <p:cNvSpPr/>
            <p:nvPr/>
          </p:nvSpPr>
          <p:spPr>
            <a:xfrm rot="13285178">
              <a:off x="2684917" y="3412684"/>
              <a:ext cx="974100" cy="583826"/>
            </a:xfrm>
            <a:custGeom>
              <a:avLst/>
              <a:gdLst>
                <a:gd name="connsiteX0" fmla="*/ 0 w 2952646"/>
                <a:gd name="connsiteY0" fmla="*/ 305232 h 875387"/>
                <a:gd name="connsiteX1" fmla="*/ 2614108 w 2952646"/>
                <a:gd name="connsiteY1" fmla="*/ 25533 h 875387"/>
                <a:gd name="connsiteX2" fmla="*/ 2840019 w 2952646"/>
                <a:gd name="connsiteY2" fmla="*/ 875387 h 875387"/>
                <a:gd name="connsiteX0" fmla="*/ 0 w 2850371"/>
                <a:gd name="connsiteY0" fmla="*/ 446818 h 1016973"/>
                <a:gd name="connsiteX1" fmla="*/ 1473798 w 2850371"/>
                <a:gd name="connsiteY1" fmla="*/ 16512 h 1016973"/>
                <a:gd name="connsiteX2" fmla="*/ 2840019 w 2850371"/>
                <a:gd name="connsiteY2" fmla="*/ 1016973 h 1016973"/>
                <a:gd name="connsiteX0" fmla="*/ 0 w 2851564"/>
                <a:gd name="connsiteY0" fmla="*/ 430310 h 1000465"/>
                <a:gd name="connsiteX1" fmla="*/ 1473798 w 2851564"/>
                <a:gd name="connsiteY1" fmla="*/ 4 h 1000465"/>
                <a:gd name="connsiteX2" fmla="*/ 2840019 w 2851564"/>
                <a:gd name="connsiteY2" fmla="*/ 1000465 h 1000465"/>
                <a:gd name="connsiteX0" fmla="*/ 0 w 2722384"/>
                <a:gd name="connsiteY0" fmla="*/ 474530 h 474530"/>
                <a:gd name="connsiteX1" fmla="*/ 1473798 w 2722384"/>
                <a:gd name="connsiteY1" fmla="*/ 44224 h 474530"/>
                <a:gd name="connsiteX2" fmla="*/ 2710927 w 2722384"/>
                <a:gd name="connsiteY2" fmla="*/ 270134 h 474530"/>
                <a:gd name="connsiteX0" fmla="*/ 0 w 2710927"/>
                <a:gd name="connsiteY0" fmla="*/ 451698 h 451698"/>
                <a:gd name="connsiteX1" fmla="*/ 1473798 w 2710927"/>
                <a:gd name="connsiteY1" fmla="*/ 21392 h 451698"/>
                <a:gd name="connsiteX2" fmla="*/ 2710927 w 2710927"/>
                <a:gd name="connsiteY2" fmla="*/ 247302 h 451698"/>
                <a:gd name="connsiteX0" fmla="*/ 0 w 2710927"/>
                <a:gd name="connsiteY0" fmla="*/ 204396 h 204396"/>
                <a:gd name="connsiteX1" fmla="*/ 2710927 w 2710927"/>
                <a:gd name="connsiteY1" fmla="*/ 0 h 204396"/>
                <a:gd name="connsiteX0" fmla="*/ 0 w 2710927"/>
                <a:gd name="connsiteY0" fmla="*/ 402964 h 402964"/>
                <a:gd name="connsiteX1" fmla="*/ 2710927 w 2710927"/>
                <a:gd name="connsiteY1" fmla="*/ 198568 h 402964"/>
                <a:gd name="connsiteX0" fmla="*/ 0 w 2710927"/>
                <a:gd name="connsiteY0" fmla="*/ 586745 h 586745"/>
                <a:gd name="connsiteX1" fmla="*/ 2710927 w 2710927"/>
                <a:gd name="connsiteY1" fmla="*/ 382349 h 586745"/>
                <a:gd name="connsiteX0" fmla="*/ 0 w 2710927"/>
                <a:gd name="connsiteY0" fmla="*/ 559899 h 559899"/>
                <a:gd name="connsiteX1" fmla="*/ 2710927 w 2710927"/>
                <a:gd name="connsiteY1" fmla="*/ 355503 h 559899"/>
                <a:gd name="connsiteX0" fmla="*/ 0 w 2710927"/>
                <a:gd name="connsiteY0" fmla="*/ 585773 h 585773"/>
                <a:gd name="connsiteX1" fmla="*/ 2710927 w 2710927"/>
                <a:gd name="connsiteY1" fmla="*/ 381377 h 585773"/>
                <a:gd name="connsiteX0" fmla="*/ 0 w 2710927"/>
                <a:gd name="connsiteY0" fmla="*/ 598867 h 598867"/>
                <a:gd name="connsiteX1" fmla="*/ 2710927 w 2710927"/>
                <a:gd name="connsiteY1" fmla="*/ 394471 h 598867"/>
                <a:gd name="connsiteX0" fmla="*/ 0 w 2710927"/>
                <a:gd name="connsiteY0" fmla="*/ 577604 h 577604"/>
                <a:gd name="connsiteX1" fmla="*/ 2710927 w 2710927"/>
                <a:gd name="connsiteY1" fmla="*/ 373208 h 577604"/>
                <a:gd name="connsiteX0" fmla="*/ 0 w 2710927"/>
                <a:gd name="connsiteY0" fmla="*/ 668816 h 668816"/>
                <a:gd name="connsiteX1" fmla="*/ 2710927 w 2710927"/>
                <a:gd name="connsiteY1" fmla="*/ 464420 h 668816"/>
                <a:gd name="connsiteX0" fmla="*/ 0 w 2724207"/>
                <a:gd name="connsiteY0" fmla="*/ 798876 h 798876"/>
                <a:gd name="connsiteX1" fmla="*/ 2724207 w 2724207"/>
                <a:gd name="connsiteY1" fmla="*/ 400075 h 798876"/>
                <a:gd name="connsiteX0" fmla="*/ 5350 w 2729557"/>
                <a:gd name="connsiteY0" fmla="*/ 870752 h 870752"/>
                <a:gd name="connsiteX1" fmla="*/ 2729557 w 2729557"/>
                <a:gd name="connsiteY1" fmla="*/ 471951 h 870752"/>
                <a:gd name="connsiteX0" fmla="*/ 0 w 2724207"/>
                <a:gd name="connsiteY0" fmla="*/ 803125 h 803125"/>
                <a:gd name="connsiteX1" fmla="*/ 2724207 w 2724207"/>
                <a:gd name="connsiteY1" fmla="*/ 404324 h 803125"/>
                <a:gd name="connsiteX0" fmla="*/ 0 w 3295315"/>
                <a:gd name="connsiteY0" fmla="*/ 480356 h 635864"/>
                <a:gd name="connsiteX1" fmla="*/ 3295315 w 3295315"/>
                <a:gd name="connsiteY1" fmla="*/ 635864 h 635864"/>
                <a:gd name="connsiteX0" fmla="*/ 0 w 3265804"/>
                <a:gd name="connsiteY0" fmla="*/ 329648 h 917165"/>
                <a:gd name="connsiteX1" fmla="*/ 3265804 w 3265804"/>
                <a:gd name="connsiteY1" fmla="*/ 917165 h 917165"/>
                <a:gd name="connsiteX0" fmla="*/ 0 w 3265804"/>
                <a:gd name="connsiteY0" fmla="*/ 133692 h 721209"/>
                <a:gd name="connsiteX1" fmla="*/ 3265804 w 3265804"/>
                <a:gd name="connsiteY1" fmla="*/ 721209 h 721209"/>
                <a:gd name="connsiteX0" fmla="*/ 0 w 3113126"/>
                <a:gd name="connsiteY0" fmla="*/ 172931 h 633747"/>
                <a:gd name="connsiteX1" fmla="*/ 3113126 w 3113126"/>
                <a:gd name="connsiteY1" fmla="*/ 633747 h 633747"/>
                <a:gd name="connsiteX0" fmla="*/ 0 w 3113126"/>
                <a:gd name="connsiteY0" fmla="*/ 225361 h 686177"/>
                <a:gd name="connsiteX1" fmla="*/ 3113126 w 3113126"/>
                <a:gd name="connsiteY1" fmla="*/ 686177 h 686177"/>
                <a:gd name="connsiteX0" fmla="*/ 0 w 3096944"/>
                <a:gd name="connsiteY0" fmla="*/ 215054 h 707367"/>
                <a:gd name="connsiteX1" fmla="*/ 3096944 w 3096944"/>
                <a:gd name="connsiteY1" fmla="*/ 707367 h 707367"/>
                <a:gd name="connsiteX0" fmla="*/ 0 w 3112939"/>
                <a:gd name="connsiteY0" fmla="*/ 217326 h 702538"/>
                <a:gd name="connsiteX1" fmla="*/ 3112939 w 3112939"/>
                <a:gd name="connsiteY1" fmla="*/ 702538 h 702538"/>
                <a:gd name="connsiteX0" fmla="*/ 0 w 3112939"/>
                <a:gd name="connsiteY0" fmla="*/ 179348 h 664560"/>
                <a:gd name="connsiteX1" fmla="*/ 3112939 w 3112939"/>
                <a:gd name="connsiteY1" fmla="*/ 664560 h 664560"/>
                <a:gd name="connsiteX0" fmla="*/ 0 w 3112939"/>
                <a:gd name="connsiteY0" fmla="*/ 122948 h 608160"/>
                <a:gd name="connsiteX1" fmla="*/ 3112939 w 3112939"/>
                <a:gd name="connsiteY1" fmla="*/ 608160 h 608160"/>
                <a:gd name="connsiteX0" fmla="*/ 0 w 3112939"/>
                <a:gd name="connsiteY0" fmla="*/ 127898 h 613110"/>
                <a:gd name="connsiteX1" fmla="*/ 3112939 w 3112939"/>
                <a:gd name="connsiteY1" fmla="*/ 613110 h 613110"/>
              </a:gdLst>
              <a:ahLst/>
              <a:cxnLst>
                <a:cxn ang="0">
                  <a:pos x="connsiteX0" y="connsiteY0"/>
                </a:cxn>
                <a:cxn ang="0">
                  <a:pos x="connsiteX1" y="connsiteY1"/>
                </a:cxn>
              </a:cxnLst>
              <a:rect l="l" t="t" r="r" b="b"/>
              <a:pathLst>
                <a:path w="3112939" h="613110">
                  <a:moveTo>
                    <a:pt x="0" y="127898"/>
                  </a:moveTo>
                  <a:cubicBezTo>
                    <a:pt x="905190" y="-152979"/>
                    <a:pt x="1801791" y="37551"/>
                    <a:pt x="3112939" y="613110"/>
                  </a:cubicBezTo>
                </a:path>
              </a:pathLst>
            </a:custGeom>
            <a:noFill/>
            <a:ln w="38100">
              <a:solidFill>
                <a:schemeClr val="accent5"/>
              </a:solidFill>
              <a:headEnd type="none" w="med" len="med"/>
              <a:tailEnd type="arrow" w="lg"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7733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30"/>
                                        </p:tgtEl>
                                        <p:attrNameLst>
                                          <p:attrName>style.visibility</p:attrName>
                                        </p:attrNameLst>
                                      </p:cBhvr>
                                      <p:to>
                                        <p:strVal val="visible"/>
                                      </p:to>
                                    </p:set>
                                    <p:anim calcmode="lin" valueType="num">
                                      <p:cBhvr>
                                        <p:cTn id="20" dur="500" fill="hold"/>
                                        <p:tgtEl>
                                          <p:spTgt spid="1030"/>
                                        </p:tgtEl>
                                        <p:attrNameLst>
                                          <p:attrName>ppt_w</p:attrName>
                                        </p:attrNameLst>
                                      </p:cBhvr>
                                      <p:tavLst>
                                        <p:tav tm="0">
                                          <p:val>
                                            <p:fltVal val="0"/>
                                          </p:val>
                                        </p:tav>
                                        <p:tav tm="100000">
                                          <p:val>
                                            <p:strVal val="#ppt_w"/>
                                          </p:val>
                                        </p:tav>
                                      </p:tavLst>
                                    </p:anim>
                                    <p:anim calcmode="lin" valueType="num">
                                      <p:cBhvr>
                                        <p:cTn id="21" dur="500" fill="hold"/>
                                        <p:tgtEl>
                                          <p:spTgt spid="1030"/>
                                        </p:tgtEl>
                                        <p:attrNameLst>
                                          <p:attrName>ppt_h</p:attrName>
                                        </p:attrNameLst>
                                      </p:cBhvr>
                                      <p:tavLst>
                                        <p:tav tm="0">
                                          <p:val>
                                            <p:fltVal val="0"/>
                                          </p:val>
                                        </p:tav>
                                        <p:tav tm="100000">
                                          <p:val>
                                            <p:strVal val="#ppt_h"/>
                                          </p:val>
                                        </p:tav>
                                      </p:tavLst>
                                    </p:anim>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030"/>
                                        </p:tgtEl>
                                      </p:cBhvr>
                                    </p:animEffect>
                                    <p:set>
                                      <p:cBhvr>
                                        <p:cTn id="27" dur="1" fill="hold">
                                          <p:stCondLst>
                                            <p:cond delay="499"/>
                                          </p:stCondLst>
                                        </p:cTn>
                                        <p:tgtEl>
                                          <p:spTgt spid="1030"/>
                                        </p:tgtEl>
                                        <p:attrNameLst>
                                          <p:attrName>style.visibility</p:attrName>
                                        </p:attrNameLst>
                                      </p:cBhvr>
                                      <p:to>
                                        <p:strVal val="hidden"/>
                                      </p:to>
                                    </p:set>
                                  </p:childTnLst>
                                </p:cTn>
                              </p:par>
                              <p:par>
                                <p:cTn id="28" presetID="53" presetClass="entr" presetSubtype="16"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 calcmode="lin" valueType="num">
                                      <p:cBhvr>
                                        <p:cTn id="30" dur="500" fill="hold"/>
                                        <p:tgtEl>
                                          <p:spTgt spid="83"/>
                                        </p:tgtEl>
                                        <p:attrNameLst>
                                          <p:attrName>ppt_w</p:attrName>
                                        </p:attrNameLst>
                                      </p:cBhvr>
                                      <p:tavLst>
                                        <p:tav tm="0">
                                          <p:val>
                                            <p:fltVal val="0"/>
                                          </p:val>
                                        </p:tav>
                                        <p:tav tm="100000">
                                          <p:val>
                                            <p:strVal val="#ppt_w"/>
                                          </p:val>
                                        </p:tav>
                                      </p:tavLst>
                                    </p:anim>
                                    <p:anim calcmode="lin" valueType="num">
                                      <p:cBhvr>
                                        <p:cTn id="31" dur="500" fill="hold"/>
                                        <p:tgtEl>
                                          <p:spTgt spid="83"/>
                                        </p:tgtEl>
                                        <p:attrNameLst>
                                          <p:attrName>ppt_h</p:attrName>
                                        </p:attrNameLst>
                                      </p:cBhvr>
                                      <p:tavLst>
                                        <p:tav tm="0">
                                          <p:val>
                                            <p:fltVal val="0"/>
                                          </p:val>
                                        </p:tav>
                                        <p:tav tm="100000">
                                          <p:val>
                                            <p:strVal val="#ppt_h"/>
                                          </p:val>
                                        </p:tav>
                                      </p:tavLst>
                                    </p:anim>
                                    <p:animEffect transition="in" filter="fade">
                                      <p:cBhvr>
                                        <p:cTn id="32" dur="500"/>
                                        <p:tgtEl>
                                          <p:spTgt spid="8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83"/>
                                        </p:tgtEl>
                                      </p:cBhvr>
                                    </p:animEffect>
                                    <p:set>
                                      <p:cBhvr>
                                        <p:cTn id="37" dur="1" fill="hold">
                                          <p:stCondLst>
                                            <p:cond delay="499"/>
                                          </p:stCondLst>
                                        </p:cTn>
                                        <p:tgtEl>
                                          <p:spTgt spid="83"/>
                                        </p:tgtEl>
                                        <p:attrNameLst>
                                          <p:attrName>style.visibility</p:attrName>
                                        </p:attrNameLst>
                                      </p:cBhvr>
                                      <p:to>
                                        <p:strVal val="hidden"/>
                                      </p:to>
                                    </p:set>
                                  </p:childTnLst>
                                </p:cTn>
                              </p:par>
                              <p:par>
                                <p:cTn id="38" presetID="53" presetClass="entr" presetSubtype="16"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p:cTn id="40" dur="500" fill="hold"/>
                                        <p:tgtEl>
                                          <p:spTgt spid="84"/>
                                        </p:tgtEl>
                                        <p:attrNameLst>
                                          <p:attrName>ppt_w</p:attrName>
                                        </p:attrNameLst>
                                      </p:cBhvr>
                                      <p:tavLst>
                                        <p:tav tm="0">
                                          <p:val>
                                            <p:fltVal val="0"/>
                                          </p:val>
                                        </p:tav>
                                        <p:tav tm="100000">
                                          <p:val>
                                            <p:strVal val="#ppt_w"/>
                                          </p:val>
                                        </p:tav>
                                      </p:tavLst>
                                    </p:anim>
                                    <p:anim calcmode="lin" valueType="num">
                                      <p:cBhvr>
                                        <p:cTn id="41" dur="500" fill="hold"/>
                                        <p:tgtEl>
                                          <p:spTgt spid="84"/>
                                        </p:tgtEl>
                                        <p:attrNameLst>
                                          <p:attrName>ppt_h</p:attrName>
                                        </p:attrNameLst>
                                      </p:cBhvr>
                                      <p:tavLst>
                                        <p:tav tm="0">
                                          <p:val>
                                            <p:fltVal val="0"/>
                                          </p:val>
                                        </p:tav>
                                        <p:tav tm="100000">
                                          <p:val>
                                            <p:strVal val="#ppt_h"/>
                                          </p:val>
                                        </p:tav>
                                      </p:tavLst>
                                    </p:anim>
                                    <p:animEffect transition="in" filter="fade">
                                      <p:cBhvr>
                                        <p:cTn id="4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30" grpId="0" animBg="1"/>
      <p:bldP spid="1030" grpId="1" animBg="1"/>
      <p:bldP spid="83" grpId="0" animBg="1"/>
      <p:bldP spid="8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Consumer Journey</a:t>
            </a:r>
            <a:endParaRPr lang="en-US" dirty="0"/>
          </a:p>
        </p:txBody>
      </p:sp>
      <p:grpSp>
        <p:nvGrpSpPr>
          <p:cNvPr id="30" name="Group 29"/>
          <p:cNvGrpSpPr/>
          <p:nvPr/>
        </p:nvGrpSpPr>
        <p:grpSpPr>
          <a:xfrm>
            <a:off x="2244398" y="1481433"/>
            <a:ext cx="7031478" cy="3111321"/>
            <a:chOff x="0" y="1874068"/>
            <a:chExt cx="9275889" cy="4104438"/>
          </a:xfrm>
        </p:grpSpPr>
        <p:sp>
          <p:nvSpPr>
            <p:cNvPr id="31" name="Rectangle 30"/>
            <p:cNvSpPr/>
            <p:nvPr/>
          </p:nvSpPr>
          <p:spPr>
            <a:xfrm>
              <a:off x="0" y="1874068"/>
              <a:ext cx="9142413" cy="3820049"/>
            </a:xfrm>
            <a:prstGeom prst="rect">
              <a:avLst/>
            </a:prstGeom>
            <a:solidFill>
              <a:srgbClr val="9899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DDDDDF">
                    <a:lumMod val="85000"/>
                  </a:srgbClr>
                </a:solidFill>
                <a:latin typeface="Gill Sans MT"/>
              </a:endParaRPr>
            </a:p>
          </p:txBody>
        </p:sp>
        <p:grpSp>
          <p:nvGrpSpPr>
            <p:cNvPr id="32" name="Group 31"/>
            <p:cNvGrpSpPr/>
            <p:nvPr/>
          </p:nvGrpSpPr>
          <p:grpSpPr>
            <a:xfrm>
              <a:off x="307494" y="2257665"/>
              <a:ext cx="3299307" cy="3416586"/>
              <a:chOff x="2798215" y="1939240"/>
              <a:chExt cx="3606801" cy="3735009"/>
            </a:xfrm>
          </p:grpSpPr>
          <p:pic>
            <p:nvPicPr>
              <p:cNvPr id="50" name="Picture 49" descr="funn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215" y="3111522"/>
                <a:ext cx="3606801" cy="2562727"/>
              </a:xfrm>
              <a:prstGeom prst="rect">
                <a:avLst/>
              </a:prstGeom>
            </p:spPr>
          </p:pic>
          <p:sp>
            <p:nvSpPr>
              <p:cNvPr id="51" name="Content Placeholder 2"/>
              <p:cNvSpPr txBox="1">
                <a:spLocks/>
              </p:cNvSpPr>
              <p:nvPr/>
            </p:nvSpPr>
            <p:spPr>
              <a:xfrm>
                <a:off x="2811095" y="1939240"/>
                <a:ext cx="3576383" cy="3462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rPr>
                  <a:t>Awareness</a:t>
                </a:r>
              </a:p>
              <a:p>
                <a:pPr marL="0" indent="0" algn="ctr">
                  <a:lnSpc>
                    <a:spcPct val="200000"/>
                  </a:lnSpc>
                  <a:spcBef>
                    <a:spcPts val="300"/>
                  </a:spcBef>
                  <a:buClr>
                    <a:srgbClr val="85D2E2"/>
                  </a:buClr>
                  <a:buFont typeface="Arial"/>
                  <a:buNone/>
                </a:pPr>
                <a:r>
                  <a:rPr lang="en-US" sz="1300" dirty="0" smtClean="0">
                    <a:solidFill>
                      <a:prstClr val="white"/>
                    </a:solidFill>
                    <a:latin typeface="Gill Sans MT"/>
                  </a:rPr>
                  <a:t>Familiarity</a:t>
                </a:r>
              </a:p>
              <a:p>
                <a:pPr marL="0" indent="0" algn="ctr">
                  <a:lnSpc>
                    <a:spcPct val="200000"/>
                  </a:lnSpc>
                  <a:spcBef>
                    <a:spcPts val="300"/>
                  </a:spcBef>
                  <a:buClr>
                    <a:srgbClr val="85D2E2"/>
                  </a:buClr>
                  <a:buFont typeface="Arial"/>
                  <a:buNone/>
                </a:pPr>
                <a:r>
                  <a:rPr lang="en-US" sz="1300" dirty="0" smtClean="0">
                    <a:solidFill>
                      <a:prstClr val="white"/>
                    </a:solidFill>
                    <a:latin typeface="Gill Sans MT"/>
                  </a:rPr>
                  <a:t>Consideration</a:t>
                </a:r>
              </a:p>
              <a:p>
                <a:pPr marL="0" indent="0" algn="ctr">
                  <a:lnSpc>
                    <a:spcPct val="200000"/>
                  </a:lnSpc>
                  <a:spcBef>
                    <a:spcPts val="300"/>
                  </a:spcBef>
                  <a:buClr>
                    <a:srgbClr val="85D2E2"/>
                  </a:buClr>
                  <a:buFont typeface="Arial"/>
                  <a:buNone/>
                </a:pPr>
                <a:r>
                  <a:rPr lang="en-US" sz="1300" dirty="0" smtClean="0">
                    <a:solidFill>
                      <a:prstClr val="white"/>
                    </a:solidFill>
                    <a:latin typeface="Gill Sans MT"/>
                  </a:rPr>
                  <a:t>Purchase</a:t>
                </a:r>
              </a:p>
              <a:p>
                <a:pPr marL="0" indent="0" algn="ctr">
                  <a:lnSpc>
                    <a:spcPct val="200000"/>
                  </a:lnSpc>
                  <a:spcBef>
                    <a:spcPts val="300"/>
                  </a:spcBef>
                  <a:buClr>
                    <a:srgbClr val="85D2E2"/>
                  </a:buClr>
                  <a:buFont typeface="Arial"/>
                  <a:buNone/>
                </a:pPr>
                <a:r>
                  <a:rPr lang="en-US" sz="1300" dirty="0" smtClean="0">
                    <a:solidFill>
                      <a:prstClr val="white"/>
                    </a:solidFill>
                    <a:latin typeface="Gill Sans MT"/>
                  </a:rPr>
                  <a:t>Loyalty</a:t>
                </a:r>
              </a:p>
            </p:txBody>
          </p:sp>
          <p:sp>
            <p:nvSpPr>
              <p:cNvPr id="52" name="Isosceles Triangle 51"/>
              <p:cNvSpPr/>
              <p:nvPr/>
            </p:nvSpPr>
            <p:spPr>
              <a:xfrm rot="10800000">
                <a:off x="4507847" y="2597409"/>
                <a:ext cx="182880" cy="16459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sp>
            <p:nvSpPr>
              <p:cNvPr id="53" name="Isosceles Triangle 52"/>
              <p:cNvSpPr/>
              <p:nvPr/>
            </p:nvSpPr>
            <p:spPr>
              <a:xfrm rot="10800000">
                <a:off x="4507847" y="3225347"/>
                <a:ext cx="182880" cy="16459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sp>
            <p:nvSpPr>
              <p:cNvPr id="54" name="Isosceles Triangle 53"/>
              <p:cNvSpPr/>
              <p:nvPr/>
            </p:nvSpPr>
            <p:spPr>
              <a:xfrm rot="10800000">
                <a:off x="4507847" y="3796848"/>
                <a:ext cx="182880" cy="16459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sp>
            <p:nvSpPr>
              <p:cNvPr id="55" name="Isosceles Triangle 54"/>
              <p:cNvSpPr/>
              <p:nvPr/>
            </p:nvSpPr>
            <p:spPr>
              <a:xfrm rot="10800000">
                <a:off x="4507847" y="4469239"/>
                <a:ext cx="182880" cy="16459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grpSp>
        <p:grpSp>
          <p:nvGrpSpPr>
            <p:cNvPr id="33" name="Group 32"/>
            <p:cNvGrpSpPr/>
            <p:nvPr/>
          </p:nvGrpSpPr>
          <p:grpSpPr>
            <a:xfrm>
              <a:off x="3876001" y="2470902"/>
              <a:ext cx="5399888" cy="3507604"/>
              <a:chOff x="3606799" y="2262757"/>
              <a:chExt cx="5754959" cy="3738248"/>
            </a:xfrm>
          </p:grpSpPr>
          <p:pic>
            <p:nvPicPr>
              <p:cNvPr id="36" name="Picture 35" descr="decision_journ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834" y="2903546"/>
                <a:ext cx="3589365" cy="2290264"/>
              </a:xfrm>
              <a:prstGeom prst="rect">
                <a:avLst/>
              </a:prstGeom>
            </p:spPr>
          </p:pic>
          <p:sp>
            <p:nvSpPr>
              <p:cNvPr id="37" name="Oval 36"/>
              <p:cNvSpPr/>
              <p:nvPr/>
            </p:nvSpPr>
            <p:spPr>
              <a:xfrm>
                <a:off x="6438586" y="2852746"/>
                <a:ext cx="203200" cy="203200"/>
              </a:xfrm>
              <a:prstGeom prst="ellipse">
                <a:avLst/>
              </a:prstGeom>
              <a:solidFill>
                <a:srgbClr val="A5CF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Gill Sans MT"/>
                </a:endParaRPr>
              </a:p>
            </p:txBody>
          </p:sp>
          <p:sp>
            <p:nvSpPr>
              <p:cNvPr id="38" name="Oval 37"/>
              <p:cNvSpPr/>
              <p:nvPr/>
            </p:nvSpPr>
            <p:spPr>
              <a:xfrm>
                <a:off x="6438586" y="5054600"/>
                <a:ext cx="203200" cy="203200"/>
              </a:xfrm>
              <a:prstGeom prst="ellipse">
                <a:avLst/>
              </a:prstGeom>
              <a:solidFill>
                <a:srgbClr val="A5CF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Gill Sans MT"/>
                </a:endParaRPr>
              </a:p>
            </p:txBody>
          </p:sp>
          <p:sp>
            <p:nvSpPr>
              <p:cNvPr id="39" name="Oval 38"/>
              <p:cNvSpPr/>
              <p:nvPr/>
            </p:nvSpPr>
            <p:spPr>
              <a:xfrm>
                <a:off x="8226778" y="3983046"/>
                <a:ext cx="203200" cy="203200"/>
              </a:xfrm>
              <a:prstGeom prst="ellipse">
                <a:avLst/>
              </a:prstGeom>
              <a:solidFill>
                <a:srgbClr val="A5CF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Gill Sans MT"/>
                </a:endParaRPr>
              </a:p>
            </p:txBody>
          </p:sp>
          <p:sp>
            <p:nvSpPr>
              <p:cNvPr id="40" name="Oval 39"/>
              <p:cNvSpPr/>
              <p:nvPr/>
            </p:nvSpPr>
            <p:spPr>
              <a:xfrm>
                <a:off x="4650395" y="3983046"/>
                <a:ext cx="203200" cy="203200"/>
              </a:xfrm>
              <a:prstGeom prst="ellipse">
                <a:avLst/>
              </a:prstGeom>
              <a:solidFill>
                <a:srgbClr val="A5CF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Gill Sans MT"/>
                </a:endParaRPr>
              </a:p>
            </p:txBody>
          </p:sp>
          <p:sp>
            <p:nvSpPr>
              <p:cNvPr id="42" name="Content Placeholder 2"/>
              <p:cNvSpPr txBox="1">
                <a:spLocks/>
              </p:cNvSpPr>
              <p:nvPr/>
            </p:nvSpPr>
            <p:spPr>
              <a:xfrm>
                <a:off x="5880100" y="2262757"/>
                <a:ext cx="132080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Evaluate</a:t>
                </a:r>
              </a:p>
            </p:txBody>
          </p:sp>
          <p:sp>
            <p:nvSpPr>
              <p:cNvPr id="43" name="Content Placeholder 2"/>
              <p:cNvSpPr txBox="1">
                <a:spLocks/>
              </p:cNvSpPr>
              <p:nvPr/>
            </p:nvSpPr>
            <p:spPr>
              <a:xfrm>
                <a:off x="5709492" y="5054600"/>
                <a:ext cx="1756813"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Experience</a:t>
                </a:r>
              </a:p>
            </p:txBody>
          </p:sp>
          <p:sp>
            <p:nvSpPr>
              <p:cNvPr id="44" name="Content Placeholder 2"/>
              <p:cNvSpPr txBox="1">
                <a:spLocks/>
              </p:cNvSpPr>
              <p:nvPr/>
            </p:nvSpPr>
            <p:spPr>
              <a:xfrm>
                <a:off x="3606799" y="3434741"/>
                <a:ext cx="132080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Consider</a:t>
                </a:r>
              </a:p>
            </p:txBody>
          </p:sp>
          <p:sp>
            <p:nvSpPr>
              <p:cNvPr id="45" name="Content Placeholder 2"/>
              <p:cNvSpPr txBox="1">
                <a:spLocks/>
              </p:cNvSpPr>
              <p:nvPr/>
            </p:nvSpPr>
            <p:spPr>
              <a:xfrm>
                <a:off x="8040958" y="3856479"/>
                <a:ext cx="132080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Buy</a:t>
                </a:r>
              </a:p>
            </p:txBody>
          </p:sp>
          <p:sp>
            <p:nvSpPr>
              <p:cNvPr id="46" name="Content Placeholder 2"/>
              <p:cNvSpPr txBox="1">
                <a:spLocks/>
              </p:cNvSpPr>
              <p:nvPr/>
            </p:nvSpPr>
            <p:spPr>
              <a:xfrm>
                <a:off x="5880099" y="3308915"/>
                <a:ext cx="1320799" cy="9027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Commit</a:t>
                </a:r>
              </a:p>
            </p:txBody>
          </p:sp>
          <p:sp>
            <p:nvSpPr>
              <p:cNvPr id="47" name="Content Placeholder 2"/>
              <p:cNvSpPr txBox="1">
                <a:spLocks/>
              </p:cNvSpPr>
              <p:nvPr/>
            </p:nvSpPr>
            <p:spPr>
              <a:xfrm>
                <a:off x="3901095" y="4568189"/>
                <a:ext cx="113921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300"/>
                  </a:spcBef>
                  <a:buClr>
                    <a:srgbClr val="85D2E2"/>
                  </a:buClr>
                  <a:buFont typeface="Arial"/>
                  <a:buNone/>
                </a:pPr>
                <a:r>
                  <a:rPr lang="en-US" sz="1300" dirty="0" smtClean="0">
                    <a:solidFill>
                      <a:srgbClr val="85D2E2"/>
                    </a:solidFill>
                    <a:latin typeface="Gill Sans MT"/>
                    <a:cs typeface="Tw Cen MT"/>
                  </a:rPr>
                  <a:t>Interest</a:t>
                </a:r>
                <a:r>
                  <a:rPr lang="en-US" sz="1300" dirty="0">
                    <a:solidFill>
                      <a:srgbClr val="85D2E2"/>
                    </a:solidFill>
                    <a:latin typeface="Gill Sans MT"/>
                    <a:cs typeface="Tw Cen MT"/>
                  </a:rPr>
                  <a:t> </a:t>
                </a:r>
                <a:r>
                  <a:rPr lang="en-US" sz="1300" dirty="0" smtClean="0">
                    <a:solidFill>
                      <a:srgbClr val="85D2E2"/>
                    </a:solidFill>
                    <a:latin typeface="Gill Sans MT"/>
                    <a:cs typeface="Tw Cen MT"/>
                  </a:rPr>
                  <a:t>trigger</a:t>
                </a:r>
              </a:p>
            </p:txBody>
          </p:sp>
          <p:sp>
            <p:nvSpPr>
              <p:cNvPr id="48" name="Content Placeholder 2"/>
              <p:cNvSpPr txBox="1">
                <a:spLocks/>
              </p:cNvSpPr>
              <p:nvPr/>
            </p:nvSpPr>
            <p:spPr>
              <a:xfrm>
                <a:off x="7744178" y="2827346"/>
                <a:ext cx="132080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300"/>
                  </a:spcBef>
                  <a:buClr>
                    <a:srgbClr val="85D2E2"/>
                  </a:buClr>
                  <a:buFont typeface="Arial"/>
                  <a:buNone/>
                </a:pPr>
                <a:r>
                  <a:rPr lang="en-US" sz="1300" dirty="0" smtClean="0">
                    <a:solidFill>
                      <a:srgbClr val="85D2E2"/>
                    </a:solidFill>
                    <a:latin typeface="Gill Sans MT"/>
                    <a:cs typeface="Tw Cen MT"/>
                  </a:rPr>
                  <a:t>Decision trigger</a:t>
                </a:r>
              </a:p>
            </p:txBody>
          </p:sp>
          <p:sp>
            <p:nvSpPr>
              <p:cNvPr id="49" name="Content Placeholder 2"/>
              <p:cNvSpPr txBox="1">
                <a:spLocks/>
              </p:cNvSpPr>
              <p:nvPr/>
            </p:nvSpPr>
            <p:spPr>
              <a:xfrm>
                <a:off x="4894177" y="4109082"/>
                <a:ext cx="1320800" cy="9464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5AA56"/>
                  </a:buClr>
                  <a:buFont typeface="Arial"/>
                  <a:buChar char="•"/>
                  <a:defRPr sz="3200" kern="1200">
                    <a:solidFill>
                      <a:schemeClr val="tx1">
                        <a:lumMod val="65000"/>
                        <a:lumOff val="35000"/>
                      </a:schemeClr>
                    </a:solidFill>
                    <a:latin typeface="Calibri"/>
                    <a:ea typeface="+mn-ea"/>
                    <a:cs typeface="Calibri"/>
                  </a:defRPr>
                </a:lvl1pPr>
                <a:lvl2pPr marL="742950" indent="-285750" algn="l" defTabSz="457200" rtl="0" eaLnBrk="1" latinLnBrk="0" hangingPunct="1">
                  <a:spcBef>
                    <a:spcPct val="20000"/>
                  </a:spcBef>
                  <a:buClr>
                    <a:srgbClr val="F5AA56"/>
                  </a:buClr>
                  <a:buFont typeface="Arial"/>
                  <a:buChar char="–"/>
                  <a:defRPr sz="2800" kern="1200">
                    <a:solidFill>
                      <a:schemeClr val="tx1">
                        <a:lumMod val="65000"/>
                        <a:lumOff val="35000"/>
                      </a:schemeClr>
                    </a:solidFill>
                    <a:latin typeface="Calibri"/>
                    <a:ea typeface="+mn-ea"/>
                    <a:cs typeface="Calibri"/>
                  </a:defRPr>
                </a:lvl2pPr>
                <a:lvl3pPr marL="1143000" indent="-228600" algn="l" defTabSz="457200" rtl="0" eaLnBrk="1" latinLnBrk="0" hangingPunct="1">
                  <a:spcBef>
                    <a:spcPct val="20000"/>
                  </a:spcBef>
                  <a:buClr>
                    <a:srgbClr val="F5AA56"/>
                  </a:buClr>
                  <a:buFont typeface="Arial"/>
                  <a:buChar char="•"/>
                  <a:defRPr sz="2400" kern="1200">
                    <a:solidFill>
                      <a:schemeClr val="tx1">
                        <a:lumMod val="65000"/>
                        <a:lumOff val="35000"/>
                      </a:schemeClr>
                    </a:solidFill>
                    <a:latin typeface="Calibri"/>
                    <a:ea typeface="+mn-ea"/>
                    <a:cs typeface="Calibri"/>
                  </a:defRPr>
                </a:lvl3pPr>
                <a:lvl4pPr marL="16002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4pPr>
                <a:lvl5pPr marL="2057400" indent="-228600" algn="l" defTabSz="457200" rtl="0" eaLnBrk="1" latinLnBrk="0" hangingPunct="1">
                  <a:spcBef>
                    <a:spcPct val="20000"/>
                  </a:spcBef>
                  <a:buClr>
                    <a:srgbClr val="F5AA56"/>
                  </a:buClr>
                  <a:buFont typeface="Arial"/>
                  <a:buChar char="»"/>
                  <a:defRPr sz="2000" kern="1200">
                    <a:solidFill>
                      <a:schemeClr val="tx1">
                        <a:lumMod val="65000"/>
                        <a:lumOff val="35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200000"/>
                  </a:lnSpc>
                  <a:spcBef>
                    <a:spcPts val="300"/>
                  </a:spcBef>
                  <a:buClr>
                    <a:srgbClr val="85D2E2"/>
                  </a:buClr>
                  <a:buFont typeface="Arial"/>
                  <a:buNone/>
                </a:pPr>
                <a:r>
                  <a:rPr lang="en-US" sz="1300" dirty="0" smtClean="0">
                    <a:solidFill>
                      <a:prstClr val="white"/>
                    </a:solidFill>
                    <a:latin typeface="Gill Sans MT"/>
                    <a:cs typeface="Tw Cen MT"/>
                  </a:rPr>
                  <a:t>Advocate</a:t>
                </a:r>
              </a:p>
            </p:txBody>
          </p:sp>
          <p:sp>
            <p:nvSpPr>
              <p:cNvPr id="41" name="Oval 40"/>
              <p:cNvSpPr/>
              <p:nvPr/>
            </p:nvSpPr>
            <p:spPr>
              <a:xfrm>
                <a:off x="6438586" y="3352138"/>
                <a:ext cx="203200" cy="203200"/>
              </a:xfrm>
              <a:prstGeom prst="ellipse">
                <a:avLst/>
              </a:prstGeom>
              <a:solidFill>
                <a:srgbClr val="A5CF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prstClr val="white"/>
                  </a:solidFill>
                  <a:latin typeface="Gill Sans MT"/>
                </a:endParaRPr>
              </a:p>
            </p:txBody>
          </p:sp>
        </p:grpSp>
        <p:sp>
          <p:nvSpPr>
            <p:cNvPr id="34" name="TextBox 33"/>
            <p:cNvSpPr txBox="1"/>
            <p:nvPr/>
          </p:nvSpPr>
          <p:spPr>
            <a:xfrm>
              <a:off x="307494" y="1874068"/>
              <a:ext cx="3568508" cy="406018"/>
            </a:xfrm>
            <a:prstGeom prst="rect">
              <a:avLst/>
            </a:prstGeom>
            <a:noFill/>
          </p:spPr>
          <p:txBody>
            <a:bodyPr wrap="square" rtlCol="0">
              <a:spAutoFit/>
            </a:bodyPr>
            <a:lstStyle/>
            <a:p>
              <a:pPr algn="ctr"/>
              <a:r>
                <a:rPr lang="en-US" sz="1400" b="1" dirty="0" smtClean="0">
                  <a:solidFill>
                    <a:srgbClr val="85D2E2"/>
                  </a:solidFill>
                  <a:latin typeface="Gill Sans MT"/>
                </a:rPr>
                <a:t>THEN: </a:t>
              </a:r>
              <a:r>
                <a:rPr lang="en-US" sz="1400" b="1" dirty="0" smtClean="0">
                  <a:solidFill>
                    <a:schemeClr val="bg1"/>
                  </a:solidFill>
                  <a:latin typeface="Gill Sans MT"/>
                </a:rPr>
                <a:t>The Purchase Funnel</a:t>
              </a:r>
              <a:endParaRPr lang="en-US" sz="1400" b="1" dirty="0">
                <a:solidFill>
                  <a:schemeClr val="bg1"/>
                </a:solidFill>
                <a:latin typeface="Gill Sans MT"/>
              </a:endParaRPr>
            </a:p>
          </p:txBody>
        </p:sp>
        <p:sp>
          <p:nvSpPr>
            <p:cNvPr id="35" name="TextBox 34"/>
            <p:cNvSpPr txBox="1"/>
            <p:nvPr/>
          </p:nvSpPr>
          <p:spPr>
            <a:xfrm>
              <a:off x="4645744" y="1878092"/>
              <a:ext cx="4351678" cy="406018"/>
            </a:xfrm>
            <a:prstGeom prst="rect">
              <a:avLst/>
            </a:prstGeom>
            <a:noFill/>
          </p:spPr>
          <p:txBody>
            <a:bodyPr wrap="square" rtlCol="0">
              <a:spAutoFit/>
            </a:bodyPr>
            <a:lstStyle>
              <a:defPPr>
                <a:defRPr lang="en-US"/>
              </a:defPPr>
              <a:lvl1pPr algn="ctr">
                <a:defRPr sz="1400" b="1">
                  <a:solidFill>
                    <a:srgbClr val="85D2E2"/>
                  </a:solidFill>
                  <a:latin typeface="Century Gothic" panose="020B0502020202020204" pitchFamily="34" charset="0"/>
                </a:defRPr>
              </a:lvl1pPr>
            </a:lstStyle>
            <a:p>
              <a:r>
                <a:rPr lang="en-US" dirty="0">
                  <a:solidFill>
                    <a:srgbClr val="A5CF5D"/>
                  </a:solidFill>
                  <a:latin typeface="Gill Sans MT"/>
                </a:rPr>
                <a:t>NOW: </a:t>
              </a:r>
              <a:r>
                <a:rPr lang="en-US" dirty="0">
                  <a:solidFill>
                    <a:schemeClr val="bg1"/>
                  </a:solidFill>
                  <a:latin typeface="Gill Sans MT"/>
                </a:rPr>
                <a:t>The Consumer Journey</a:t>
              </a:r>
            </a:p>
          </p:txBody>
        </p:sp>
      </p:grpSp>
      <p:sp>
        <p:nvSpPr>
          <p:cNvPr id="29" name="TextBox 28"/>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037193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8437" y="2051371"/>
            <a:ext cx="7664939" cy="1102519"/>
          </a:xfrm>
        </p:spPr>
        <p:txBody>
          <a:bodyPr/>
          <a:lstStyle/>
          <a:p>
            <a:pPr algn="l">
              <a:lnSpc>
                <a:spcPct val="120000"/>
              </a:lnSpc>
              <a:spcBef>
                <a:spcPts val="600"/>
              </a:spcBef>
            </a:pPr>
            <a:r>
              <a:rPr lang="en-US" dirty="0"/>
              <a:t>Companies that excel at lead nurturing generate </a:t>
            </a:r>
            <a:r>
              <a:rPr lang="en-US" dirty="0" smtClean="0"/>
              <a:t/>
            </a:r>
            <a:br>
              <a:rPr lang="en-US" dirty="0" smtClean="0"/>
            </a:br>
            <a:r>
              <a:rPr lang="en-US" sz="4400" dirty="0" smtClean="0">
                <a:solidFill>
                  <a:srgbClr val="A3C65E"/>
                </a:solidFill>
              </a:rPr>
              <a:t>50</a:t>
            </a:r>
            <a:r>
              <a:rPr lang="en-US" sz="4400" dirty="0">
                <a:solidFill>
                  <a:srgbClr val="A3C65E"/>
                </a:solidFill>
              </a:rPr>
              <a:t>% more sales ready leads </a:t>
            </a:r>
            <a:r>
              <a:rPr lang="en-US" dirty="0"/>
              <a:t>at </a:t>
            </a:r>
            <a:r>
              <a:rPr lang="en-US" sz="4400" dirty="0">
                <a:solidFill>
                  <a:srgbClr val="A3C65E"/>
                </a:solidFill>
              </a:rPr>
              <a:t>33% lower cost.</a:t>
            </a:r>
            <a:r>
              <a:rPr lang="en-US" sz="4400" dirty="0"/>
              <a:t> </a:t>
            </a:r>
          </a:p>
        </p:txBody>
      </p:sp>
      <p:sp>
        <p:nvSpPr>
          <p:cNvPr id="6" name="Rectangle 5"/>
          <p:cNvSpPr/>
          <p:nvPr/>
        </p:nvSpPr>
        <p:spPr>
          <a:xfrm>
            <a:off x="0" y="4866501"/>
            <a:ext cx="1977336" cy="276999"/>
          </a:xfrm>
          <a:prstGeom prst="rect">
            <a:avLst/>
          </a:prstGeom>
        </p:spPr>
        <p:txBody>
          <a:bodyPr wrap="none">
            <a:spAutoFit/>
          </a:bodyPr>
          <a:lstStyle/>
          <a:p>
            <a:r>
              <a:rPr lang="en-US" sz="1200" dirty="0">
                <a:solidFill>
                  <a:prstClr val="white"/>
                </a:solidFill>
              </a:rPr>
              <a:t>(Source: Forrester </a:t>
            </a:r>
            <a:r>
              <a:rPr lang="en-US" sz="1200" dirty="0" smtClean="0">
                <a:solidFill>
                  <a:prstClr val="white"/>
                </a:solidFill>
              </a:rPr>
              <a:t>Research)</a:t>
            </a:r>
            <a:endParaRPr lang="en-US" sz="1200" dirty="0">
              <a:solidFill>
                <a:prstClr val="white"/>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862" t="23975" r="25550" b="57247"/>
          <a:stretch/>
        </p:blipFill>
        <p:spPr>
          <a:xfrm>
            <a:off x="7633548" y="3863340"/>
            <a:ext cx="1504189" cy="128016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6661" t="23975" r="54747" b="57247"/>
          <a:stretch/>
        </p:blipFill>
        <p:spPr>
          <a:xfrm>
            <a:off x="127296" y="-36344"/>
            <a:ext cx="1427733" cy="1280160"/>
          </a:xfrm>
          <a:prstGeom prst="rect">
            <a:avLst/>
          </a:prstGeom>
        </p:spPr>
      </p:pic>
    </p:spTree>
    <p:extLst>
      <p:ext uri="{BB962C8B-B14F-4D97-AF65-F5344CB8AC3E}">
        <p14:creationId xmlns:p14="http://schemas.microsoft.com/office/powerpoint/2010/main" val="100475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703" y="2564937"/>
            <a:ext cx="7254349" cy="1102519"/>
          </a:xfrm>
        </p:spPr>
        <p:txBody>
          <a:bodyPr/>
          <a:lstStyle/>
          <a:p>
            <a:r>
              <a:rPr lang="en-US" dirty="0" smtClean="0"/>
              <a:t>How </a:t>
            </a:r>
            <a:r>
              <a:rPr lang="en-US" dirty="0"/>
              <a:t>do I measure the success of my </a:t>
            </a:r>
            <a:r>
              <a:rPr lang="en-US" dirty="0" smtClean="0"/>
              <a:t>marketing </a:t>
            </a:r>
            <a:r>
              <a:rPr lang="en-US" dirty="0"/>
              <a:t>strategy?</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431" y="565520"/>
            <a:ext cx="1856182" cy="1709011"/>
          </a:xfrm>
          <a:prstGeom prst="rect">
            <a:avLst/>
          </a:prstGeom>
        </p:spPr>
      </p:pic>
    </p:spTree>
    <p:extLst>
      <p:ext uri="{BB962C8B-B14F-4D97-AF65-F5344CB8AC3E}">
        <p14:creationId xmlns:p14="http://schemas.microsoft.com/office/powerpoint/2010/main" val="4094038408"/>
      </p:ext>
    </p:extLst>
  </p:cSld>
  <p:clrMapOvr>
    <a:masterClrMapping/>
  </p:clrMapOvr>
  <p:transition xmlns:p14="http://schemas.microsoft.com/office/powerpoint/2010/main" spd="slow">
    <p:pull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easily answer:</a:t>
            </a:r>
            <a:endParaRPr lang="en-US" dirty="0"/>
          </a:p>
        </p:txBody>
      </p:sp>
      <p:sp>
        <p:nvSpPr>
          <p:cNvPr id="3" name="Content Placeholder 2"/>
          <p:cNvSpPr>
            <a:spLocks noGrp="1"/>
          </p:cNvSpPr>
          <p:nvPr>
            <p:ph idx="1"/>
          </p:nvPr>
        </p:nvSpPr>
        <p:spPr>
          <a:xfrm>
            <a:off x="3382028" y="1063229"/>
            <a:ext cx="5198302" cy="3394472"/>
          </a:xfrm>
        </p:spPr>
        <p:txBody>
          <a:bodyPr>
            <a:normAutofit/>
          </a:bodyPr>
          <a:lstStyle/>
          <a:p>
            <a:pPr marL="0" indent="0">
              <a:buNone/>
            </a:pPr>
            <a:endParaRPr lang="en-US" dirty="0">
              <a:ea typeface="MS PGothic" panose="020B0600070205080204" pitchFamily="34" charset="-128"/>
            </a:endParaRPr>
          </a:p>
          <a:p>
            <a:pPr marL="0" indent="0">
              <a:buNone/>
            </a:pPr>
            <a:endParaRPr lang="en-US" dirty="0">
              <a:ea typeface="MS PGothic" panose="020B0600070205080204"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32" y="408545"/>
            <a:ext cx="1122604" cy="1033596"/>
          </a:xfrm>
          <a:prstGeom prst="rect">
            <a:avLst/>
          </a:prstGeom>
        </p:spPr>
      </p:pic>
      <p:grpSp>
        <p:nvGrpSpPr>
          <p:cNvPr id="14" name="Group 13"/>
          <p:cNvGrpSpPr/>
          <p:nvPr/>
        </p:nvGrpSpPr>
        <p:grpSpPr>
          <a:xfrm>
            <a:off x="2572434" y="1150090"/>
            <a:ext cx="5143988" cy="733534"/>
            <a:chOff x="2572434" y="1024830"/>
            <a:chExt cx="5143988" cy="73353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34" y="1200339"/>
              <a:ext cx="359286" cy="373580"/>
            </a:xfrm>
            <a:prstGeom prst="rect">
              <a:avLst/>
            </a:prstGeom>
          </p:spPr>
        </p:pic>
        <p:sp>
          <p:nvSpPr>
            <p:cNvPr id="9" name="Rectangle 8"/>
            <p:cNvSpPr/>
            <p:nvPr/>
          </p:nvSpPr>
          <p:spPr>
            <a:xfrm>
              <a:off x="3144422" y="1024830"/>
              <a:ext cx="4572000" cy="733534"/>
            </a:xfrm>
            <a:prstGeom prst="rect">
              <a:avLst/>
            </a:prstGeom>
          </p:spPr>
          <p:txBody>
            <a:bodyPr>
              <a:spAutoFit/>
            </a:bodyPr>
            <a:lstStyle/>
            <a:p>
              <a:pPr>
                <a:lnSpc>
                  <a:spcPts val="2500"/>
                </a:lnSpc>
              </a:pPr>
              <a:r>
                <a:rPr lang="en-US" sz="2600" dirty="0">
                  <a:solidFill>
                    <a:prstClr val="black"/>
                  </a:solidFill>
                  <a:latin typeface="Gill Sans MT" panose="020B0502020104020203" pitchFamily="34" charset="0"/>
                  <a:ea typeface="MS PGothic" panose="020B0600070205080204" pitchFamily="34" charset="-128"/>
                </a:rPr>
                <a:t>Which campaigns are leading to more pipeline created? </a:t>
              </a:r>
            </a:p>
          </p:txBody>
        </p:sp>
      </p:grpSp>
      <p:sp>
        <p:nvSpPr>
          <p:cNvPr id="10" name="Rectangle 9"/>
          <p:cNvSpPr/>
          <p:nvPr/>
        </p:nvSpPr>
        <p:spPr>
          <a:xfrm>
            <a:off x="3144422" y="2405855"/>
            <a:ext cx="4572000" cy="733534"/>
          </a:xfrm>
          <a:prstGeom prst="rect">
            <a:avLst/>
          </a:prstGeom>
        </p:spPr>
        <p:txBody>
          <a:bodyPr>
            <a:spAutoFit/>
          </a:bodyPr>
          <a:lstStyle/>
          <a:p>
            <a:pPr>
              <a:lnSpc>
                <a:spcPts val="2500"/>
              </a:lnSpc>
            </a:pPr>
            <a:r>
              <a:rPr lang="en-US" sz="2600" dirty="0">
                <a:solidFill>
                  <a:prstClr val="black"/>
                </a:solidFill>
                <a:latin typeface="Gill Sans MT" panose="020B0502020104020203" pitchFamily="34" charset="0"/>
                <a:ea typeface="MS PGothic" panose="020B0600070205080204" pitchFamily="34" charset="-128"/>
              </a:rPr>
              <a:t>How long does it take for leads to enter a sales cycle? </a:t>
            </a:r>
          </a:p>
        </p:txBody>
      </p:sp>
      <p:sp>
        <p:nvSpPr>
          <p:cNvPr id="11" name="Rectangle 10"/>
          <p:cNvSpPr/>
          <p:nvPr/>
        </p:nvSpPr>
        <p:spPr>
          <a:xfrm>
            <a:off x="3144422" y="3809819"/>
            <a:ext cx="5312032" cy="412934"/>
          </a:xfrm>
          <a:prstGeom prst="rect">
            <a:avLst/>
          </a:prstGeom>
        </p:spPr>
        <p:txBody>
          <a:bodyPr wrap="none">
            <a:spAutoFit/>
          </a:bodyPr>
          <a:lstStyle/>
          <a:p>
            <a:pPr>
              <a:lnSpc>
                <a:spcPts val="2500"/>
              </a:lnSpc>
            </a:pPr>
            <a:r>
              <a:rPr lang="en-US" sz="2600" dirty="0">
                <a:solidFill>
                  <a:prstClr val="black"/>
                </a:solidFill>
                <a:latin typeface="Gill Sans MT" panose="020B0502020104020203" pitchFamily="34" charset="0"/>
                <a:ea typeface="MS PGothic" panose="020B0600070205080204" pitchFamily="34" charset="-128"/>
              </a:rPr>
              <a:t>How many touch points does it take?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32" y="2573675"/>
            <a:ext cx="359286" cy="37358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629" y="3821751"/>
            <a:ext cx="359286" cy="373580"/>
          </a:xfrm>
          <a:prstGeom prst="rect">
            <a:avLst/>
          </a:prstGeom>
        </p:spPr>
      </p:pic>
    </p:spTree>
    <p:extLst>
      <p:ext uri="{BB962C8B-B14F-4D97-AF65-F5344CB8AC3E}">
        <p14:creationId xmlns:p14="http://schemas.microsoft.com/office/powerpoint/2010/main" val="183406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4311" y="2763589"/>
            <a:ext cx="6680529" cy="1569950"/>
          </a:xfrm>
        </p:spPr>
        <p:txBody>
          <a:bodyPr/>
          <a:lstStyle/>
          <a:p>
            <a:r>
              <a:rPr lang="en-US" dirty="0" smtClean="0"/>
              <a:t>Use metrics to set </a:t>
            </a:r>
            <a:r>
              <a:rPr lang="en-US" dirty="0"/>
              <a:t>goals </a:t>
            </a:r>
            <a:r>
              <a:rPr lang="en-US" dirty="0" smtClean="0"/>
              <a:t>and/or use benchmarks</a:t>
            </a:r>
            <a:endParaRPr lang="en-US" dirty="0"/>
          </a:p>
        </p:txBody>
      </p:sp>
      <p:grpSp>
        <p:nvGrpSpPr>
          <p:cNvPr id="5" name="Group 4"/>
          <p:cNvGrpSpPr/>
          <p:nvPr/>
        </p:nvGrpSpPr>
        <p:grpSpPr>
          <a:xfrm>
            <a:off x="3632648" y="169086"/>
            <a:ext cx="1903856" cy="2186177"/>
            <a:chOff x="3632648" y="169086"/>
            <a:chExt cx="1903856" cy="218617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648" y="169086"/>
              <a:ext cx="1903856" cy="2186177"/>
            </a:xfrm>
            <a:prstGeom prst="rect">
              <a:avLst/>
            </a:prstGeom>
          </p:spPr>
        </p:pic>
        <p:sp>
          <p:nvSpPr>
            <p:cNvPr id="4" name="TextBox 3"/>
            <p:cNvSpPr txBox="1"/>
            <p:nvPr/>
          </p:nvSpPr>
          <p:spPr>
            <a:xfrm rot="16200000">
              <a:off x="4099636" y="1016348"/>
              <a:ext cx="969881" cy="369332"/>
            </a:xfrm>
            <a:prstGeom prst="rect">
              <a:avLst/>
            </a:prstGeom>
            <a:noFill/>
          </p:spPr>
          <p:txBody>
            <a:bodyPr wrap="none" rtlCol="0">
              <a:spAutoFit/>
            </a:bodyPr>
            <a:lstStyle/>
            <a:p>
              <a:pPr algn="ctr"/>
              <a:r>
                <a:rPr lang="en-US" dirty="0">
                  <a:solidFill>
                    <a:srgbClr val="31859C"/>
                  </a:solidFill>
                  <a:cs typeface="Gill Sans MT"/>
                </a:rPr>
                <a:t>TACTIC</a:t>
              </a:r>
            </a:p>
          </p:txBody>
        </p:sp>
      </p:grpSp>
    </p:spTree>
    <p:extLst>
      <p:ext uri="{BB962C8B-B14F-4D97-AF65-F5344CB8AC3E}">
        <p14:creationId xmlns:p14="http://schemas.microsoft.com/office/powerpoint/2010/main" val="16913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9625" t="22092" r="32336" b="32820"/>
          <a:stretch/>
        </p:blipFill>
        <p:spPr bwMode="auto">
          <a:xfrm>
            <a:off x="92052" y="3589442"/>
            <a:ext cx="927648" cy="927648"/>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696351" y="2400501"/>
            <a:ext cx="8438968" cy="969630"/>
            <a:chOff x="2139900" y="2400501"/>
            <a:chExt cx="6995419" cy="969630"/>
          </a:xfrm>
        </p:grpSpPr>
        <p:sp>
          <p:nvSpPr>
            <p:cNvPr id="122" name="Rectangle 121"/>
            <p:cNvSpPr/>
            <p:nvPr/>
          </p:nvSpPr>
          <p:spPr>
            <a:xfrm>
              <a:off x="2139900" y="2400501"/>
              <a:ext cx="6995419" cy="969630"/>
            </a:xfrm>
            <a:custGeom>
              <a:avLst/>
              <a:gdLst>
                <a:gd name="connsiteX0" fmla="*/ 0 w 8171682"/>
                <a:gd name="connsiteY0" fmla="*/ 0 h 969630"/>
                <a:gd name="connsiteX1" fmla="*/ 8171682 w 8171682"/>
                <a:gd name="connsiteY1" fmla="*/ 0 h 969630"/>
                <a:gd name="connsiteX2" fmla="*/ 8171682 w 8171682"/>
                <a:gd name="connsiteY2" fmla="*/ 969630 h 969630"/>
                <a:gd name="connsiteX3" fmla="*/ 0 w 8171682"/>
                <a:gd name="connsiteY3" fmla="*/ 969630 h 969630"/>
                <a:gd name="connsiteX4" fmla="*/ 0 w 8171682"/>
                <a:gd name="connsiteY4" fmla="*/ 0 h 969630"/>
                <a:gd name="connsiteX0" fmla="*/ 0 w 8171682"/>
                <a:gd name="connsiteY0" fmla="*/ 0 h 969630"/>
                <a:gd name="connsiteX1" fmla="*/ 8171682 w 8171682"/>
                <a:gd name="connsiteY1" fmla="*/ 0 h 969630"/>
                <a:gd name="connsiteX2" fmla="*/ 8171682 w 8171682"/>
                <a:gd name="connsiteY2" fmla="*/ 969630 h 969630"/>
                <a:gd name="connsiteX3" fmla="*/ 14068 w 8171682"/>
                <a:gd name="connsiteY3" fmla="*/ 969630 h 969630"/>
                <a:gd name="connsiteX4" fmla="*/ 0 w 8171682"/>
                <a:gd name="connsiteY4" fmla="*/ 0 h 969630"/>
                <a:gd name="connsiteX0" fmla="*/ 0 w 8438968"/>
                <a:gd name="connsiteY0" fmla="*/ 7034 h 969630"/>
                <a:gd name="connsiteX1" fmla="*/ 8438968 w 8438968"/>
                <a:gd name="connsiteY1" fmla="*/ 0 h 969630"/>
                <a:gd name="connsiteX2" fmla="*/ 8438968 w 8438968"/>
                <a:gd name="connsiteY2" fmla="*/ 969630 h 969630"/>
                <a:gd name="connsiteX3" fmla="*/ 281354 w 8438968"/>
                <a:gd name="connsiteY3" fmla="*/ 969630 h 969630"/>
                <a:gd name="connsiteX4" fmla="*/ 0 w 8438968"/>
                <a:gd name="connsiteY4" fmla="*/ 7034 h 969630"/>
                <a:gd name="connsiteX0" fmla="*/ 0 w 8438968"/>
                <a:gd name="connsiteY0" fmla="*/ 7034 h 969630"/>
                <a:gd name="connsiteX1" fmla="*/ 8438968 w 8438968"/>
                <a:gd name="connsiteY1" fmla="*/ 0 h 969630"/>
                <a:gd name="connsiteX2" fmla="*/ 8438968 w 8438968"/>
                <a:gd name="connsiteY2" fmla="*/ 969630 h 969630"/>
                <a:gd name="connsiteX3" fmla="*/ 316523 w 8438968"/>
                <a:gd name="connsiteY3" fmla="*/ 969630 h 969630"/>
                <a:gd name="connsiteX4" fmla="*/ 0 w 8438968"/>
                <a:gd name="connsiteY4" fmla="*/ 7034 h 96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8968" h="969630">
                  <a:moveTo>
                    <a:pt x="0" y="7034"/>
                  </a:moveTo>
                  <a:lnTo>
                    <a:pt x="8438968" y="0"/>
                  </a:lnTo>
                  <a:lnTo>
                    <a:pt x="8438968" y="969630"/>
                  </a:lnTo>
                  <a:lnTo>
                    <a:pt x="316523" y="969630"/>
                  </a:lnTo>
                  <a:lnTo>
                    <a:pt x="0" y="7034"/>
                  </a:lnTo>
                  <a:close/>
                </a:path>
              </a:pathLst>
            </a:cu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Text Box 7"/>
            <p:cNvSpPr txBox="1">
              <a:spLocks noChangeArrowheads="1"/>
            </p:cNvSpPr>
            <p:nvPr/>
          </p:nvSpPr>
          <p:spPr bwMode="auto">
            <a:xfrm>
              <a:off x="3891154" y="2765976"/>
              <a:ext cx="5105521" cy="382561"/>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How long does it take to become an opportunity?</a:t>
              </a:r>
              <a:endParaRPr lang="en-US" altLang="en-US" sz="1600" dirty="0" smtClean="0">
                <a:solidFill>
                  <a:prstClr val="black"/>
                </a:solidFill>
              </a:endParaRPr>
            </a:p>
            <a:p>
              <a:pPr defTabSz="914400" eaLnBrk="0" fontAlgn="base" hangingPunct="0">
                <a:spcBef>
                  <a:spcPct val="0"/>
                </a:spcBef>
                <a:spcAft>
                  <a:spcPct val="0"/>
                </a:spcAft>
              </a:pPr>
              <a:endParaRPr lang="en-US" altLang="en-US" sz="1600" dirty="0" smtClean="0">
                <a:solidFill>
                  <a:prstClr val="black"/>
                </a:solidFill>
              </a:endParaRPr>
            </a:p>
          </p:txBody>
        </p:sp>
      </p:grpSp>
      <p:sp>
        <p:nvSpPr>
          <p:cNvPr id="4" name="Title 3"/>
          <p:cNvSpPr>
            <a:spLocks noGrp="1"/>
          </p:cNvSpPr>
          <p:nvPr>
            <p:ph type="title"/>
          </p:nvPr>
        </p:nvSpPr>
        <p:spPr/>
        <p:txBody>
          <a:bodyPr/>
          <a:lstStyle/>
          <a:p>
            <a:r>
              <a:rPr lang="en-US" sz="3200" dirty="0" smtClean="0"/>
              <a:t>Utilize marketing automation reports</a:t>
            </a:r>
            <a:endParaRPr lang="en-US" sz="3200" dirty="0"/>
          </a:p>
        </p:txBody>
      </p:sp>
      <p:grpSp>
        <p:nvGrpSpPr>
          <p:cNvPr id="76" name="Group 75"/>
          <p:cNvGrpSpPr/>
          <p:nvPr/>
        </p:nvGrpSpPr>
        <p:grpSpPr>
          <a:xfrm>
            <a:off x="8429880" y="115224"/>
            <a:ext cx="681019" cy="667605"/>
            <a:chOff x="-746877" y="205979"/>
            <a:chExt cx="3587253" cy="3516599"/>
          </a:xfrm>
        </p:grpSpPr>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 y="205979"/>
              <a:ext cx="1925053" cy="2210517"/>
            </a:xfrm>
            <a:prstGeom prst="rect">
              <a:avLst/>
            </a:prstGeom>
          </p:spPr>
        </p:pic>
        <p:sp>
          <p:nvSpPr>
            <p:cNvPr id="81" name="TextBox 80"/>
            <p:cNvSpPr txBox="1"/>
            <p:nvPr/>
          </p:nvSpPr>
          <p:spPr>
            <a:xfrm>
              <a:off x="-746877" y="2263490"/>
              <a:ext cx="3587253" cy="1459088"/>
            </a:xfrm>
            <a:prstGeom prst="rect">
              <a:avLst/>
            </a:prstGeom>
            <a:noFill/>
          </p:spPr>
          <p:txBody>
            <a:bodyPr wrap="none" rtlCol="0">
              <a:spAutoFit/>
            </a:bodyPr>
            <a:lstStyle/>
            <a:p>
              <a:pPr algn="ctr"/>
              <a:r>
                <a:rPr lang="en-US" sz="1200" dirty="0">
                  <a:solidFill>
                    <a:srgbClr val="31859C"/>
                  </a:solidFill>
                  <a:latin typeface="Segoe UI Semibold" panose="020B0702040204020203" pitchFamily="34" charset="0"/>
                  <a:ea typeface="Segoe UI Black" panose="020B0A02040204020203" pitchFamily="34" charset="0"/>
                  <a:cs typeface="Segoe UI Semibold" panose="020B0702040204020203" pitchFamily="34" charset="0"/>
                </a:rPr>
                <a:t>TACTIC</a:t>
              </a:r>
            </a:p>
          </p:txBody>
        </p:sp>
      </p:grpSp>
      <p:grpSp>
        <p:nvGrpSpPr>
          <p:cNvPr id="50" name="Group 49"/>
          <p:cNvGrpSpPr/>
          <p:nvPr/>
        </p:nvGrpSpPr>
        <p:grpSpPr>
          <a:xfrm>
            <a:off x="2831337" y="1650521"/>
            <a:ext cx="6303982" cy="695325"/>
            <a:chOff x="2831337" y="1650521"/>
            <a:chExt cx="6303982" cy="695325"/>
          </a:xfrm>
        </p:grpSpPr>
        <p:sp>
          <p:nvSpPr>
            <p:cNvPr id="121" name="Rectangle 120"/>
            <p:cNvSpPr/>
            <p:nvPr/>
          </p:nvSpPr>
          <p:spPr>
            <a:xfrm>
              <a:off x="2831337" y="1651327"/>
              <a:ext cx="6303982" cy="513747"/>
            </a:xfrm>
            <a:prstGeom prst="rect">
              <a:avLst/>
            </a:prstGeom>
            <a:solidFill>
              <a:srgbClr val="FCEE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521D">
                    <a:lumMod val="20000"/>
                    <a:lumOff val="80000"/>
                  </a:srgbClr>
                </a:solidFill>
              </a:endParaRPr>
            </a:p>
          </p:txBody>
        </p:sp>
        <p:sp>
          <p:nvSpPr>
            <p:cNvPr id="2" name="Text Box 2"/>
            <p:cNvSpPr txBox="1">
              <a:spLocks noChangeArrowheads="1"/>
            </p:cNvSpPr>
            <p:nvPr/>
          </p:nvSpPr>
          <p:spPr bwMode="auto">
            <a:xfrm>
              <a:off x="3164368" y="1650521"/>
              <a:ext cx="5431765" cy="695325"/>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lnSpc>
                  <a:spcPts val="1600"/>
                </a:lnSpc>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All interactions that happened before they became marketing qualified/sales-ready. </a:t>
              </a:r>
              <a:r>
                <a:rPr lang="en-US" altLang="en-US" sz="1600" dirty="0" smtClean="0">
                  <a:solidFill>
                    <a:srgbClr val="31859C"/>
                  </a:solidFill>
                  <a:ea typeface="Calibri" panose="020F0502020204030204" pitchFamily="34" charset="0"/>
                  <a:cs typeface="Times New Roman" panose="02020603050405020304" pitchFamily="18" charset="0"/>
                </a:rPr>
                <a:t>How many days did this take?</a:t>
              </a:r>
              <a:endParaRPr lang="en-US" altLang="en-US" sz="1600" dirty="0" smtClean="0">
                <a:solidFill>
                  <a:srgbClr val="31859C"/>
                </a:solidFill>
              </a:endParaRPr>
            </a:p>
            <a:p>
              <a:pPr defTabSz="914400" eaLnBrk="0" fontAlgn="base" hangingPunct="0">
                <a:lnSpc>
                  <a:spcPts val="1600"/>
                </a:lnSpc>
                <a:spcBef>
                  <a:spcPct val="0"/>
                </a:spcBef>
                <a:spcAft>
                  <a:spcPct val="0"/>
                </a:spcAft>
              </a:pPr>
              <a:endParaRPr lang="en-US" altLang="en-US" sz="1600" dirty="0" smtClean="0">
                <a:solidFill>
                  <a:prstClr val="black"/>
                </a:solidFill>
              </a:endParaRPr>
            </a:p>
          </p:txBody>
        </p:sp>
      </p:grpSp>
      <p:grpSp>
        <p:nvGrpSpPr>
          <p:cNvPr id="49" name="Group 48"/>
          <p:cNvGrpSpPr/>
          <p:nvPr/>
        </p:nvGrpSpPr>
        <p:grpSpPr>
          <a:xfrm>
            <a:off x="3008171" y="967603"/>
            <a:ext cx="6135829" cy="512064"/>
            <a:chOff x="3008171" y="967603"/>
            <a:chExt cx="6135829" cy="512064"/>
          </a:xfrm>
        </p:grpSpPr>
        <p:sp>
          <p:nvSpPr>
            <p:cNvPr id="48" name="Rectangle 47"/>
            <p:cNvSpPr/>
            <p:nvPr/>
          </p:nvSpPr>
          <p:spPr>
            <a:xfrm>
              <a:off x="3008171" y="967603"/>
              <a:ext cx="6135829" cy="512064"/>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Text Box 13"/>
            <p:cNvSpPr txBox="1">
              <a:spLocks noChangeArrowheads="1"/>
            </p:cNvSpPr>
            <p:nvPr/>
          </p:nvSpPr>
          <p:spPr bwMode="auto">
            <a:xfrm>
              <a:off x="3359580" y="1048328"/>
              <a:ext cx="5735834" cy="350615"/>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First thing someone did to interact with you (how got their name)</a:t>
              </a:r>
              <a:endParaRPr lang="en-US" altLang="en-US" sz="1600" dirty="0" smtClean="0">
                <a:solidFill>
                  <a:prstClr val="black"/>
                </a:solidFill>
              </a:endParaRPr>
            </a:p>
          </p:txBody>
        </p:sp>
      </p:grpSp>
      <p:cxnSp>
        <p:nvCxnSpPr>
          <p:cNvPr id="91" name="Straight Arrow Connector 90"/>
          <p:cNvCxnSpPr/>
          <p:nvPr/>
        </p:nvCxnSpPr>
        <p:spPr>
          <a:xfrm flipH="1" flipV="1">
            <a:off x="3724275" y="8011160"/>
            <a:ext cx="809625" cy="161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3" name="Right Brace 92"/>
          <p:cNvSpPr/>
          <p:nvPr/>
        </p:nvSpPr>
        <p:spPr>
          <a:xfrm rot="1654336">
            <a:off x="3516630" y="8108950"/>
            <a:ext cx="381000" cy="667385"/>
          </a:xfrm>
          <a:prstGeom prst="rightBrace">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grpSp>
        <p:nvGrpSpPr>
          <p:cNvPr id="2056" name="Group 2055"/>
          <p:cNvGrpSpPr/>
          <p:nvPr/>
        </p:nvGrpSpPr>
        <p:grpSpPr>
          <a:xfrm>
            <a:off x="2180879" y="3636572"/>
            <a:ext cx="6963121" cy="536008"/>
            <a:chOff x="2180879" y="3636572"/>
            <a:chExt cx="6963121" cy="536008"/>
          </a:xfrm>
        </p:grpSpPr>
        <p:sp>
          <p:nvSpPr>
            <p:cNvPr id="123" name="Rectangle 122"/>
            <p:cNvSpPr/>
            <p:nvPr/>
          </p:nvSpPr>
          <p:spPr>
            <a:xfrm>
              <a:off x="2180879" y="3658833"/>
              <a:ext cx="6963121" cy="513747"/>
            </a:xfrm>
            <a:prstGeom prst="rect">
              <a:avLst/>
            </a:prstGeom>
            <a:solidFill>
              <a:srgbClr val="FCEE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A521D">
                    <a:lumMod val="20000"/>
                    <a:lumOff val="80000"/>
                  </a:srgbClr>
                </a:solidFill>
              </a:endParaRPr>
            </a:p>
          </p:txBody>
        </p:sp>
        <p:sp>
          <p:nvSpPr>
            <p:cNvPr id="20" name="Text Box 9"/>
            <p:cNvSpPr txBox="1">
              <a:spLocks noChangeArrowheads="1"/>
            </p:cNvSpPr>
            <p:nvPr/>
          </p:nvSpPr>
          <p:spPr bwMode="auto">
            <a:xfrm>
              <a:off x="2487905" y="3636572"/>
              <a:ext cx="5348262" cy="533400"/>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Marketing activity/interactions while they were in a sales cycle</a:t>
              </a:r>
              <a:endParaRPr lang="en-US" altLang="en-US" sz="1600" dirty="0" smtClean="0">
                <a:solidFill>
                  <a:prstClr val="black"/>
                </a:solidFill>
              </a:endParaRPr>
            </a:p>
            <a:p>
              <a:pPr defTabSz="914400" eaLnBrk="0" fontAlgn="base" hangingPunct="0">
                <a:spcBef>
                  <a:spcPct val="0"/>
                </a:spcBef>
                <a:spcAft>
                  <a:spcPct val="0"/>
                </a:spcAft>
              </a:pPr>
              <a:r>
                <a:rPr lang="en-US" altLang="en-US" sz="1600" dirty="0" smtClean="0">
                  <a:solidFill>
                    <a:srgbClr val="31859C"/>
                  </a:solidFill>
                  <a:ea typeface="Calibri" panose="020F0502020204030204" pitchFamily="34" charset="0"/>
                  <a:cs typeface="Times New Roman" panose="02020603050405020304" pitchFamily="18" charset="0"/>
                </a:rPr>
                <a:t>How long is the average sales cycle?</a:t>
              </a:r>
              <a:endParaRPr lang="en-US" altLang="en-US" sz="1600" dirty="0" smtClean="0">
                <a:solidFill>
                  <a:srgbClr val="31859C"/>
                </a:solidFill>
              </a:endParaRPr>
            </a:p>
            <a:p>
              <a:pPr defTabSz="914400" eaLnBrk="0" fontAlgn="base" hangingPunct="0">
                <a:spcBef>
                  <a:spcPct val="0"/>
                </a:spcBef>
                <a:spcAft>
                  <a:spcPct val="0"/>
                </a:spcAft>
              </a:pPr>
              <a:endParaRPr lang="en-US" altLang="en-US" sz="1600" dirty="0" smtClean="0">
                <a:solidFill>
                  <a:prstClr val="black"/>
                </a:solidFill>
              </a:endParaRPr>
            </a:p>
          </p:txBody>
        </p:sp>
      </p:grpSp>
      <p:sp>
        <p:nvSpPr>
          <p:cNvPr id="21"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2" name="Rectangle 1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40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altLang="en-US" sz="140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altLang="en-US" sz="600" smtClean="0">
              <a:solidFill>
                <a:prstClr val="black"/>
              </a:solidFill>
            </a:endParaRPr>
          </a:p>
          <a:p>
            <a:pPr defTabSz="914400" eaLnBrk="0" fontAlgn="base" hangingPunct="0">
              <a:spcBef>
                <a:spcPct val="0"/>
              </a:spcBef>
              <a:spcAft>
                <a:spcPct val="0"/>
              </a:spcAft>
            </a:pPr>
            <a:endParaRPr lang="en-US" altLang="en-US" smtClean="0">
              <a:solidFill>
                <a:prstClr val="black"/>
              </a:solidFill>
              <a:latin typeface="Arial" panose="020B0604020202020204" pitchFamily="34" charset="0"/>
            </a:endParaRPr>
          </a:p>
        </p:txBody>
      </p:sp>
      <p:sp>
        <p:nvSpPr>
          <p:cNvPr id="24"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5" name="Rectangle 19"/>
          <p:cNvSpPr>
            <a:spLocks noChangeArrowheads="1"/>
          </p:cNvSpPr>
          <p:nvPr/>
        </p:nvSpPr>
        <p:spPr bwMode="auto">
          <a:xfrm>
            <a:off x="0" y="4095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pSp>
        <p:nvGrpSpPr>
          <p:cNvPr id="2058" name="Group 2057"/>
          <p:cNvGrpSpPr/>
          <p:nvPr/>
        </p:nvGrpSpPr>
        <p:grpSpPr>
          <a:xfrm>
            <a:off x="176336" y="890229"/>
            <a:ext cx="3219326" cy="4003079"/>
            <a:chOff x="176336" y="890229"/>
            <a:chExt cx="3219326" cy="4003079"/>
          </a:xfrm>
        </p:grpSpPr>
        <p:grpSp>
          <p:nvGrpSpPr>
            <p:cNvPr id="2057" name="Group 2056"/>
            <p:cNvGrpSpPr/>
            <p:nvPr/>
          </p:nvGrpSpPr>
          <p:grpSpPr>
            <a:xfrm>
              <a:off x="176336" y="890229"/>
              <a:ext cx="3219326" cy="3982699"/>
              <a:chOff x="176336" y="890229"/>
              <a:chExt cx="3219326" cy="3982699"/>
            </a:xfrm>
          </p:grpSpPr>
          <p:grpSp>
            <p:nvGrpSpPr>
              <p:cNvPr id="39" name="Group 38"/>
              <p:cNvGrpSpPr/>
              <p:nvPr/>
            </p:nvGrpSpPr>
            <p:grpSpPr>
              <a:xfrm>
                <a:off x="1187222" y="4218711"/>
                <a:ext cx="1216480" cy="654217"/>
                <a:chOff x="3767548" y="4052695"/>
                <a:chExt cx="1216480" cy="560154"/>
              </a:xfrm>
            </p:grpSpPr>
            <p:sp>
              <p:nvSpPr>
                <p:cNvPr id="35" name="Trapezoid 34"/>
                <p:cNvSpPr/>
                <p:nvPr/>
              </p:nvSpPr>
              <p:spPr>
                <a:xfrm flipV="1">
                  <a:off x="3895554" y="4052695"/>
                  <a:ext cx="960469" cy="560154"/>
                </a:xfrm>
                <a:prstGeom prst="trapezoid">
                  <a:avLst>
                    <a:gd name="adj" fmla="val 36030"/>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00" name="Rectangle 99"/>
                <p:cNvSpPr/>
                <p:nvPr/>
              </p:nvSpPr>
              <p:spPr>
                <a:xfrm>
                  <a:off x="3767548" y="4112193"/>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a:solidFill>
                        <a:prstClr val="white"/>
                      </a:solidFill>
                      <a:latin typeface="Segoe UI Semibold" panose="020B0702040204020203" pitchFamily="34" charset="0"/>
                      <a:cs typeface="Segoe UI Semibold" panose="020B0702040204020203" pitchFamily="34" charset="0"/>
                    </a:rPr>
                    <a:t>Closed </a:t>
                  </a:r>
                  <a:r>
                    <a:rPr lang="en-US" sz="1600" dirty="0" smtClean="0">
                      <a:solidFill>
                        <a:prstClr val="white"/>
                      </a:solidFill>
                      <a:latin typeface="Segoe UI Semibold" panose="020B0702040204020203" pitchFamily="34" charset="0"/>
                      <a:cs typeface="Segoe UI Semibold" panose="020B0702040204020203" pitchFamily="34" charset="0"/>
                    </a:rPr>
                    <a:t/>
                  </a:r>
                  <a:br>
                    <a:rPr lang="en-US" sz="1600" dirty="0" smtClean="0">
                      <a:solidFill>
                        <a:prstClr val="white"/>
                      </a:solidFill>
                      <a:latin typeface="Segoe UI Semibold" panose="020B0702040204020203" pitchFamily="34" charset="0"/>
                      <a:cs typeface="Segoe UI Semibold" panose="020B0702040204020203" pitchFamily="34" charset="0"/>
                    </a:rPr>
                  </a:br>
                  <a:r>
                    <a:rPr lang="en-US" sz="1600" dirty="0" smtClean="0">
                      <a:solidFill>
                        <a:prstClr val="white"/>
                      </a:solidFill>
                      <a:latin typeface="Segoe UI Semibold" panose="020B0702040204020203" pitchFamily="34" charset="0"/>
                      <a:cs typeface="Segoe UI Semibold" panose="020B0702040204020203" pitchFamily="34" charset="0"/>
                    </a:rPr>
                    <a:t>Won</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nvGrpSpPr>
              <p:cNvPr id="44" name="Group 43"/>
              <p:cNvGrpSpPr/>
              <p:nvPr/>
            </p:nvGrpSpPr>
            <p:grpSpPr>
              <a:xfrm>
                <a:off x="1054308" y="3518644"/>
                <a:ext cx="1481328" cy="654217"/>
                <a:chOff x="1248672" y="3450998"/>
                <a:chExt cx="1432722" cy="560154"/>
              </a:xfrm>
            </p:grpSpPr>
            <p:sp>
              <p:nvSpPr>
                <p:cNvPr id="102" name="Trapezoid 101"/>
                <p:cNvSpPr/>
                <p:nvPr/>
              </p:nvSpPr>
              <p:spPr>
                <a:xfrm flipV="1">
                  <a:off x="1248672" y="3450998"/>
                  <a:ext cx="1432722" cy="560154"/>
                </a:xfrm>
                <a:prstGeom prst="trapezoid">
                  <a:avLst>
                    <a:gd name="adj" fmla="val 39788"/>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03" name="Rectangle 102"/>
                <p:cNvSpPr/>
                <p:nvPr/>
              </p:nvSpPr>
              <p:spPr>
                <a:xfrm>
                  <a:off x="1357268" y="3500727"/>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smtClean="0">
                      <a:solidFill>
                        <a:prstClr val="white"/>
                      </a:solidFill>
                      <a:latin typeface="Segoe UI Semibold" panose="020B0702040204020203" pitchFamily="34" charset="0"/>
                      <a:cs typeface="Segoe UI Semibold" panose="020B0702040204020203" pitchFamily="34" charset="0"/>
                    </a:rPr>
                    <a:t>Opportunity</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nvGrpSpPr>
              <p:cNvPr id="43" name="Group 42"/>
              <p:cNvGrpSpPr/>
              <p:nvPr/>
            </p:nvGrpSpPr>
            <p:grpSpPr>
              <a:xfrm>
                <a:off x="872787" y="2983129"/>
                <a:ext cx="1845350" cy="528679"/>
                <a:chOff x="1042833" y="2823613"/>
                <a:chExt cx="1845350" cy="452664"/>
              </a:xfrm>
            </p:grpSpPr>
            <p:sp>
              <p:nvSpPr>
                <p:cNvPr id="104" name="Trapezoid 103"/>
                <p:cNvSpPr/>
                <p:nvPr/>
              </p:nvSpPr>
              <p:spPr>
                <a:xfrm flipV="1">
                  <a:off x="1042833" y="2827145"/>
                  <a:ext cx="1845350" cy="421054"/>
                </a:xfrm>
                <a:prstGeom prst="trapezoid">
                  <a:avLst>
                    <a:gd name="adj" fmla="val 35981"/>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08" name="Rectangle 107"/>
                <p:cNvSpPr/>
                <p:nvPr/>
              </p:nvSpPr>
              <p:spPr>
                <a:xfrm>
                  <a:off x="1357268" y="2823613"/>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smtClean="0">
                      <a:solidFill>
                        <a:prstClr val="white"/>
                      </a:solidFill>
                      <a:latin typeface="Segoe UI Semibold" panose="020B0702040204020203" pitchFamily="34" charset="0"/>
                      <a:cs typeface="Segoe UI Semibold" panose="020B0702040204020203" pitchFamily="34" charset="0"/>
                    </a:rPr>
                    <a:t>Sales</a:t>
                  </a:r>
                  <a:br>
                    <a:rPr lang="en-US" sz="1600" dirty="0" smtClean="0">
                      <a:solidFill>
                        <a:prstClr val="white"/>
                      </a:solidFill>
                      <a:latin typeface="Segoe UI Semibold" panose="020B0702040204020203" pitchFamily="34" charset="0"/>
                      <a:cs typeface="Segoe UI Semibold" panose="020B0702040204020203" pitchFamily="34" charset="0"/>
                    </a:rPr>
                  </a:br>
                  <a:r>
                    <a:rPr lang="en-US" sz="1600" dirty="0" smtClean="0">
                      <a:solidFill>
                        <a:prstClr val="white"/>
                      </a:solidFill>
                      <a:latin typeface="Segoe UI Semibold" panose="020B0702040204020203" pitchFamily="34" charset="0"/>
                      <a:cs typeface="Segoe UI Semibold" panose="020B0702040204020203" pitchFamily="34" charset="0"/>
                    </a:rPr>
                    <a:t>Accepted</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nvGrpSpPr>
              <p:cNvPr id="42" name="Group 41"/>
              <p:cNvGrpSpPr/>
              <p:nvPr/>
            </p:nvGrpSpPr>
            <p:grpSpPr>
              <a:xfrm>
                <a:off x="646179" y="2294017"/>
                <a:ext cx="2298566" cy="654217"/>
                <a:chOff x="816225" y="2218134"/>
                <a:chExt cx="2298566" cy="560154"/>
              </a:xfrm>
            </p:grpSpPr>
            <p:sp>
              <p:nvSpPr>
                <p:cNvPr id="105" name="Trapezoid 104"/>
                <p:cNvSpPr/>
                <p:nvPr/>
              </p:nvSpPr>
              <p:spPr>
                <a:xfrm flipV="1">
                  <a:off x="816225" y="2218134"/>
                  <a:ext cx="2298566" cy="560154"/>
                </a:xfrm>
                <a:prstGeom prst="trapezoid">
                  <a:avLst>
                    <a:gd name="adj" fmla="val 33034"/>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09" name="Rectangle 108"/>
                <p:cNvSpPr/>
                <p:nvPr/>
              </p:nvSpPr>
              <p:spPr>
                <a:xfrm>
                  <a:off x="1357268" y="2256991"/>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smtClean="0">
                      <a:solidFill>
                        <a:prstClr val="white"/>
                      </a:solidFill>
                      <a:latin typeface="Segoe UI Semibold" panose="020B0702040204020203" pitchFamily="34" charset="0"/>
                      <a:cs typeface="Segoe UI Semibold" panose="020B0702040204020203" pitchFamily="34" charset="0"/>
                    </a:rPr>
                    <a:t>Qualified</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nvGrpSpPr>
              <p:cNvPr id="41" name="Group 40"/>
              <p:cNvGrpSpPr/>
              <p:nvPr/>
            </p:nvGrpSpPr>
            <p:grpSpPr>
              <a:xfrm>
                <a:off x="423862" y="1592122"/>
                <a:ext cx="2723852" cy="654217"/>
                <a:chOff x="601538" y="1601699"/>
                <a:chExt cx="2723852" cy="560154"/>
              </a:xfrm>
            </p:grpSpPr>
            <p:sp>
              <p:nvSpPr>
                <p:cNvPr id="106" name="Trapezoid 105"/>
                <p:cNvSpPr/>
                <p:nvPr/>
              </p:nvSpPr>
              <p:spPr>
                <a:xfrm flipV="1">
                  <a:off x="601538" y="1601699"/>
                  <a:ext cx="2723852" cy="560154"/>
                </a:xfrm>
                <a:prstGeom prst="trapezoid">
                  <a:avLst>
                    <a:gd name="adj" fmla="val 30462"/>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10" name="Rectangle 109"/>
                <p:cNvSpPr/>
                <p:nvPr/>
              </p:nvSpPr>
              <p:spPr>
                <a:xfrm>
                  <a:off x="1357268" y="1688876"/>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smtClean="0">
                      <a:solidFill>
                        <a:prstClr val="white"/>
                      </a:solidFill>
                      <a:latin typeface="Segoe UI Semibold" panose="020B0702040204020203" pitchFamily="34" charset="0"/>
                      <a:cs typeface="Segoe UI Semibold" panose="020B0702040204020203" pitchFamily="34" charset="0"/>
                    </a:rPr>
                    <a:t>Engaged</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nvGrpSpPr>
              <p:cNvPr id="40" name="Group 39"/>
              <p:cNvGrpSpPr/>
              <p:nvPr/>
            </p:nvGrpSpPr>
            <p:grpSpPr>
              <a:xfrm>
                <a:off x="176336" y="890229"/>
                <a:ext cx="3219326" cy="654217"/>
                <a:chOff x="360076" y="985265"/>
                <a:chExt cx="3219326" cy="560154"/>
              </a:xfrm>
            </p:grpSpPr>
            <p:sp>
              <p:nvSpPr>
                <p:cNvPr id="107" name="Trapezoid 106"/>
                <p:cNvSpPr/>
                <p:nvPr/>
              </p:nvSpPr>
              <p:spPr>
                <a:xfrm flipV="1">
                  <a:off x="360076" y="985265"/>
                  <a:ext cx="3219326" cy="560154"/>
                </a:xfrm>
                <a:prstGeom prst="trapezoid">
                  <a:avLst>
                    <a:gd name="adj" fmla="val 36030"/>
                  </a:avLst>
                </a:prstGeom>
                <a:solidFill>
                  <a:srgbClr val="587028"/>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dirty="0">
                    <a:solidFill>
                      <a:prstClr val="white"/>
                    </a:solidFill>
                  </a:endParaRPr>
                </a:p>
              </p:txBody>
            </p:sp>
            <p:sp>
              <p:nvSpPr>
                <p:cNvPr id="111" name="Rectangle 110"/>
                <p:cNvSpPr/>
                <p:nvPr/>
              </p:nvSpPr>
              <p:spPr>
                <a:xfrm>
                  <a:off x="1357268" y="1057966"/>
                  <a:ext cx="1216480" cy="452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r>
                    <a:rPr lang="en-US" sz="1600" dirty="0" smtClean="0">
                      <a:solidFill>
                        <a:prstClr val="white"/>
                      </a:solidFill>
                      <a:latin typeface="Segoe UI Semibold" panose="020B0702040204020203" pitchFamily="34" charset="0"/>
                      <a:cs typeface="Segoe UI Semibold" panose="020B0702040204020203" pitchFamily="34" charset="0"/>
                    </a:rPr>
                    <a:t>Known</a:t>
                  </a:r>
                  <a:endParaRPr lang="en-US" sz="1600" dirty="0">
                    <a:solidFill>
                      <a:prstClr val="white"/>
                    </a:solidFill>
                    <a:latin typeface="Segoe UI Semibold" panose="020B0702040204020203" pitchFamily="34" charset="0"/>
                    <a:cs typeface="Segoe UI Semibold" panose="020B0702040204020203" pitchFamily="34" charset="0"/>
                  </a:endParaRPr>
                </a:p>
              </p:txBody>
            </p:sp>
          </p:grpSp>
        </p:grpSp>
        <p:grpSp>
          <p:nvGrpSpPr>
            <p:cNvPr id="2053" name="Group 2052"/>
            <p:cNvGrpSpPr/>
            <p:nvPr/>
          </p:nvGrpSpPr>
          <p:grpSpPr>
            <a:xfrm>
              <a:off x="176336" y="967603"/>
              <a:ext cx="1276154" cy="3925705"/>
              <a:chOff x="176336" y="967603"/>
              <a:chExt cx="1276154" cy="3925705"/>
            </a:xfrm>
          </p:grpSpPr>
          <p:cxnSp>
            <p:nvCxnSpPr>
              <p:cNvPr id="2050" name="Straight Connector 2049"/>
              <p:cNvCxnSpPr/>
              <p:nvPr/>
            </p:nvCxnSpPr>
            <p:spPr>
              <a:xfrm>
                <a:off x="872787" y="4230941"/>
                <a:ext cx="579703" cy="662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76336" y="967603"/>
                <a:ext cx="415965" cy="2873459"/>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2062" name="Picture 5"/>
          <p:cNvPicPr>
            <a:picLocks noChangeAspect="1" noChangeArrowheads="1"/>
          </p:cNvPicPr>
          <p:nvPr/>
        </p:nvPicPr>
        <p:blipFill>
          <a:blip r:embed="rId3">
            <a:extLst>
              <a:ext uri="{28A0092B-C50C-407E-A947-70E740481C1C}">
                <a14:useLocalDpi xmlns:a14="http://schemas.microsoft.com/office/drawing/2010/main" val="0"/>
              </a:ext>
            </a:extLst>
          </a:blip>
          <a:srcRect r="14075" b="8598"/>
          <a:stretch>
            <a:fillRect/>
          </a:stretch>
        </p:blipFill>
        <p:spPr bwMode="auto">
          <a:xfrm>
            <a:off x="128587" y="457200"/>
            <a:ext cx="4000500" cy="4533900"/>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p:cNvGrpSpPr/>
          <p:nvPr/>
        </p:nvGrpSpPr>
        <p:grpSpPr>
          <a:xfrm>
            <a:off x="2383915" y="3327973"/>
            <a:ext cx="6557047" cy="447675"/>
            <a:chOff x="2396072" y="3327973"/>
            <a:chExt cx="6557047" cy="447675"/>
          </a:xfrm>
        </p:grpSpPr>
        <p:sp>
          <p:nvSpPr>
            <p:cNvPr id="17" name="Text Box 10"/>
            <p:cNvSpPr txBox="1">
              <a:spLocks noChangeArrowheads="1"/>
            </p:cNvSpPr>
            <p:nvPr/>
          </p:nvSpPr>
          <p:spPr bwMode="auto">
            <a:xfrm>
              <a:off x="2608278" y="3327973"/>
              <a:ext cx="6344841" cy="447675"/>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Point that an opportunity opened/pipeline created/sales cycle started</a:t>
              </a:r>
              <a:endParaRPr lang="en-US" altLang="en-US" sz="1600" dirty="0" smtClean="0">
                <a:solidFill>
                  <a:prstClr val="black"/>
                </a:solidFill>
              </a:endParaRPr>
            </a:p>
            <a:p>
              <a:pPr defTabSz="914400" eaLnBrk="0" fontAlgn="base" hangingPunct="0">
                <a:spcBef>
                  <a:spcPct val="0"/>
                </a:spcBef>
                <a:spcAft>
                  <a:spcPct val="0"/>
                </a:spcAft>
              </a:pPr>
              <a:endParaRPr lang="en-US" altLang="en-US" sz="1600" dirty="0" smtClean="0">
                <a:solidFill>
                  <a:prstClr val="black"/>
                </a:solidFill>
              </a:endParaRPr>
            </a:p>
          </p:txBody>
        </p:sp>
        <p:sp>
          <p:nvSpPr>
            <p:cNvPr id="117" name="Oval 116"/>
            <p:cNvSpPr/>
            <p:nvPr/>
          </p:nvSpPr>
          <p:spPr>
            <a:xfrm>
              <a:off x="2396072" y="3354306"/>
              <a:ext cx="252883" cy="25288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2054" name="Group 2053"/>
          <p:cNvGrpSpPr/>
          <p:nvPr/>
        </p:nvGrpSpPr>
        <p:grpSpPr>
          <a:xfrm>
            <a:off x="2831336" y="2107705"/>
            <a:ext cx="4826235" cy="381000"/>
            <a:chOff x="2831336" y="2107705"/>
            <a:chExt cx="4826235" cy="381000"/>
          </a:xfrm>
        </p:grpSpPr>
        <p:sp>
          <p:nvSpPr>
            <p:cNvPr id="16" name="Text Box 11"/>
            <p:cNvSpPr txBox="1">
              <a:spLocks noChangeArrowheads="1"/>
            </p:cNvSpPr>
            <p:nvPr/>
          </p:nvSpPr>
          <p:spPr bwMode="auto">
            <a:xfrm>
              <a:off x="3008171" y="2107705"/>
              <a:ext cx="4649400" cy="381000"/>
            </a:xfrm>
            <a:prstGeom prst="rect">
              <a:avLst/>
            </a:prstGeom>
            <a:noFill/>
            <a:ln>
              <a:noFill/>
            </a:ln>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600" dirty="0" smtClean="0">
                  <a:solidFill>
                    <a:prstClr val="black"/>
                  </a:solidFill>
                  <a:ea typeface="Calibri" panose="020F0502020204030204" pitchFamily="34" charset="0"/>
                  <a:cs typeface="Times New Roman" panose="02020603050405020304" pitchFamily="18" charset="0"/>
                </a:rPr>
                <a:t>The thing that pushed them to be </a:t>
              </a:r>
              <a:r>
                <a:rPr lang="en-US" altLang="en-US" sz="1600" dirty="0" smtClean="0">
                  <a:solidFill>
                    <a:srgbClr val="DA521D"/>
                  </a:solidFill>
                  <a:ea typeface="Calibri" panose="020F0502020204030204" pitchFamily="34" charset="0"/>
                  <a:cs typeface="Times New Roman" panose="02020603050405020304" pitchFamily="18" charset="0"/>
                </a:rPr>
                <a:t>QUALIFIED</a:t>
              </a:r>
              <a:endParaRPr lang="en-US" altLang="en-US" sz="1600" dirty="0" smtClean="0">
                <a:solidFill>
                  <a:srgbClr val="DA521D"/>
                </a:solidFill>
              </a:endParaRPr>
            </a:p>
            <a:p>
              <a:pPr defTabSz="914400" eaLnBrk="0" fontAlgn="base" hangingPunct="0">
                <a:spcBef>
                  <a:spcPct val="0"/>
                </a:spcBef>
                <a:spcAft>
                  <a:spcPct val="0"/>
                </a:spcAft>
              </a:pPr>
              <a:endParaRPr lang="en-US" altLang="en-US" sz="1600" dirty="0" smtClean="0">
                <a:solidFill>
                  <a:prstClr val="black"/>
                </a:solidFill>
              </a:endParaRPr>
            </a:p>
          </p:txBody>
        </p:sp>
        <p:sp>
          <p:nvSpPr>
            <p:cNvPr id="116" name="Oval 115"/>
            <p:cNvSpPr/>
            <p:nvPr/>
          </p:nvSpPr>
          <p:spPr>
            <a:xfrm>
              <a:off x="2831336" y="2165074"/>
              <a:ext cx="252883" cy="25288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83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500" fill="hold"/>
                                        <p:tgtEl>
                                          <p:spTgt spid="2062"/>
                                        </p:tgtEl>
                                      </p:cBhvr>
                                      <p:by x="25000" y="25000"/>
                                    </p:animScale>
                                  </p:childTnLst>
                                </p:cTn>
                              </p:par>
                              <p:par>
                                <p:cTn id="7" presetID="42" presetClass="path" presetSubtype="0" accel="50000" decel="50000" fill="hold" nodeType="withEffect">
                                  <p:stCondLst>
                                    <p:cond delay="0"/>
                                  </p:stCondLst>
                                  <p:childTnLst>
                                    <p:animMotion origin="layout" path="M -2.5E-6 3.7037E-7 L -0.25 0.37377 " pathEditMode="relative" rAng="0" ptsTypes="AA">
                                      <p:cBhvr>
                                        <p:cTn id="8" dur="1500" fill="hold"/>
                                        <p:tgtEl>
                                          <p:spTgt spid="2062"/>
                                        </p:tgtEl>
                                        <p:attrNameLst>
                                          <p:attrName>ppt_x</p:attrName>
                                          <p:attrName>ppt_y</p:attrName>
                                        </p:attrNameLst>
                                      </p:cBhvr>
                                      <p:rCtr x="-12500" y="18673"/>
                                    </p:animMotion>
                                  </p:childTnLst>
                                </p:cTn>
                              </p:par>
                              <p:par>
                                <p:cTn id="9" presetID="10" presetClass="exit" presetSubtype="0" fill="hold" nodeType="withEffect">
                                  <p:stCondLst>
                                    <p:cond delay="500"/>
                                  </p:stCondLst>
                                  <p:childTnLst>
                                    <p:animEffect transition="out" filter="fade">
                                      <p:cBhvr>
                                        <p:cTn id="10" dur="1000"/>
                                        <p:tgtEl>
                                          <p:spTgt spid="2062"/>
                                        </p:tgtEl>
                                      </p:cBhvr>
                                    </p:animEffect>
                                    <p:set>
                                      <p:cBhvr>
                                        <p:cTn id="11" dur="1" fill="hold">
                                          <p:stCondLst>
                                            <p:cond delay="999"/>
                                          </p:stCondLst>
                                        </p:cTn>
                                        <p:tgtEl>
                                          <p:spTgt spid="206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24"/>
                                        </p:tgtEl>
                                        <p:attrNameLst>
                                          <p:attrName>style.visibility</p:attrName>
                                        </p:attrNameLst>
                                      </p:cBhvr>
                                      <p:to>
                                        <p:strVal val="visible"/>
                                      </p:to>
                                    </p:set>
                                    <p:animEffect transition="in" filter="fade">
                                      <p:cBhvr>
                                        <p:cTn id="14" dur="500"/>
                                        <p:tgtEl>
                                          <p:spTgt spid="124"/>
                                        </p:tgtEl>
                                      </p:cBhvr>
                                    </p:animEffect>
                                  </p:childTnLst>
                                </p:cTn>
                              </p:par>
                              <p:par>
                                <p:cTn id="15" presetID="22" presetClass="entr" presetSubtype="4" fill="hold" nodeType="withEffect">
                                  <p:stCondLst>
                                    <p:cond delay="1000"/>
                                  </p:stCondLst>
                                  <p:childTnLst>
                                    <p:set>
                                      <p:cBhvr>
                                        <p:cTn id="16" dur="1" fill="hold">
                                          <p:stCondLst>
                                            <p:cond delay="0"/>
                                          </p:stCondLst>
                                        </p:cTn>
                                        <p:tgtEl>
                                          <p:spTgt spid="2058"/>
                                        </p:tgtEl>
                                        <p:attrNameLst>
                                          <p:attrName>style.visibility</p:attrName>
                                        </p:attrNameLst>
                                      </p:cBhvr>
                                      <p:to>
                                        <p:strVal val="visible"/>
                                      </p:to>
                                    </p:set>
                                    <p:animEffect transition="in" filter="wipe(down)">
                                      <p:cBhvr>
                                        <p:cTn id="17" dur="500"/>
                                        <p:tgtEl>
                                          <p:spTgt spid="20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wipe(left)">
                                      <p:cBhvr>
                                        <p:cTn id="32" dur="500"/>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wipe(left)">
                                      <p:cBhvr>
                                        <p:cTn id="42" dur="500"/>
                                        <p:tgtEl>
                                          <p:spTgt spid="20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6"/>
                                        </p:tgtEl>
                                        <p:attrNameLst>
                                          <p:attrName>style.visibility</p:attrName>
                                        </p:attrNameLst>
                                      </p:cBhvr>
                                      <p:to>
                                        <p:strVal val="visible"/>
                                      </p:to>
                                    </p:set>
                                    <p:animEffect transition="in" filter="wipe(left)">
                                      <p:cBhvr>
                                        <p:cTn id="4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4" y="0"/>
            <a:ext cx="9151874"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74" y="0"/>
            <a:ext cx="9144000" cy="5185777"/>
          </a:xfrm>
          <a:prstGeom prst="rect">
            <a:avLst/>
          </a:prstGeom>
        </p:spPr>
      </p:pic>
      <p:sp>
        <p:nvSpPr>
          <p:cNvPr id="2" name="Title 1"/>
          <p:cNvSpPr>
            <a:spLocks noGrp="1"/>
          </p:cNvSpPr>
          <p:nvPr>
            <p:ph type="ctrTitle"/>
          </p:nvPr>
        </p:nvSpPr>
        <p:spPr>
          <a:xfrm>
            <a:off x="944825" y="1587792"/>
            <a:ext cx="7254349" cy="1228560"/>
          </a:xfrm>
        </p:spPr>
        <p:txBody>
          <a:bodyPr/>
          <a:lstStyle/>
          <a:p>
            <a:r>
              <a:rPr lang="en-US" dirty="0" smtClean="0">
                <a:solidFill>
                  <a:schemeClr val="tx2"/>
                </a:solidFill>
              </a:rPr>
              <a:t/>
            </a:r>
            <a:br>
              <a:rPr lang="en-US" dirty="0" smtClean="0">
                <a:solidFill>
                  <a:schemeClr val="tx2"/>
                </a:solidFill>
              </a:rPr>
            </a:br>
            <a:r>
              <a:rPr lang="en-US" dirty="0" smtClean="0">
                <a:solidFill>
                  <a:schemeClr val="tx2"/>
                </a:solidFill>
              </a:rPr>
              <a:t>Marketing automation </a:t>
            </a:r>
            <a:br>
              <a:rPr lang="en-US" dirty="0" smtClean="0">
                <a:solidFill>
                  <a:schemeClr val="tx2"/>
                </a:solidFill>
              </a:rPr>
            </a:br>
            <a:r>
              <a:rPr lang="en-US" dirty="0" smtClean="0">
                <a:solidFill>
                  <a:schemeClr val="tx2"/>
                </a:solidFill>
              </a:rPr>
              <a:t>will not be all rainbows </a:t>
            </a:r>
            <a:br>
              <a:rPr lang="en-US" dirty="0" smtClean="0">
                <a:solidFill>
                  <a:schemeClr val="tx2"/>
                </a:solidFill>
              </a:rPr>
            </a:br>
            <a:r>
              <a:rPr lang="en-US" dirty="0" smtClean="0">
                <a:solidFill>
                  <a:schemeClr val="tx2"/>
                </a:solidFill>
              </a:rPr>
              <a:t>and butterflies</a:t>
            </a:r>
            <a:endParaRPr lang="en-US" dirty="0">
              <a:solidFill>
                <a:schemeClr val="tx2"/>
              </a:solidFill>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638" y="1198289"/>
            <a:ext cx="493968" cy="337043"/>
          </a:xfrm>
          <a:prstGeom prst="rect">
            <a:avLst/>
          </a:prstGeom>
        </p:spPr>
      </p:pic>
      <p:sp>
        <p:nvSpPr>
          <p:cNvPr id="3" name="TextBox 2"/>
          <p:cNvSpPr txBox="1"/>
          <p:nvPr/>
        </p:nvSpPr>
        <p:spPr>
          <a:xfrm>
            <a:off x="3608832" y="915331"/>
            <a:ext cx="2779776" cy="830997"/>
          </a:xfrm>
          <a:prstGeom prst="rect">
            <a:avLst/>
          </a:prstGeom>
          <a:noFill/>
        </p:spPr>
        <p:txBody>
          <a:bodyPr wrap="square" rtlCol="0">
            <a:spAutoFit/>
          </a:bodyPr>
          <a:lstStyle/>
          <a:p>
            <a:r>
              <a:rPr lang="en-US" sz="4800" dirty="0">
                <a:solidFill>
                  <a:srgbClr val="383741"/>
                </a:solidFill>
              </a:rPr>
              <a:t>Reality:</a:t>
            </a:r>
            <a:endParaRPr lang="en-US" sz="4800" dirty="0">
              <a:solidFill>
                <a:prstClr val="black"/>
              </a:solidFill>
            </a:endParaRPr>
          </a:p>
        </p:txBody>
      </p:sp>
    </p:spTree>
    <p:extLst>
      <p:ext uri="{BB962C8B-B14F-4D97-AF65-F5344CB8AC3E}">
        <p14:creationId xmlns:p14="http://schemas.microsoft.com/office/powerpoint/2010/main" val="26719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844" y="279641"/>
            <a:ext cx="6392634" cy="857250"/>
          </a:xfrm>
        </p:spPr>
        <p:txBody>
          <a:bodyPr/>
          <a:lstStyle/>
          <a:p>
            <a:r>
              <a:rPr lang="en-US" sz="4000" dirty="0" smtClean="0"/>
              <a:t>Critical elements for utilizing marketing automation</a:t>
            </a:r>
            <a:endParaRPr lang="en-US" sz="4000" dirty="0"/>
          </a:p>
        </p:txBody>
      </p:sp>
      <p:grpSp>
        <p:nvGrpSpPr>
          <p:cNvPr id="17" name="Group 16"/>
          <p:cNvGrpSpPr/>
          <p:nvPr/>
        </p:nvGrpSpPr>
        <p:grpSpPr>
          <a:xfrm>
            <a:off x="2732960" y="1653966"/>
            <a:ext cx="5188942" cy="491082"/>
            <a:chOff x="2527480" y="1551729"/>
            <a:chExt cx="5188942" cy="49108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480" y="1551729"/>
              <a:ext cx="457200" cy="457200"/>
            </a:xfrm>
            <a:prstGeom prst="rect">
              <a:avLst/>
            </a:prstGeom>
          </p:spPr>
        </p:pic>
        <p:sp>
          <p:nvSpPr>
            <p:cNvPr id="7" name="Rectangle 6"/>
            <p:cNvSpPr/>
            <p:nvPr/>
          </p:nvSpPr>
          <p:spPr>
            <a:xfrm>
              <a:off x="3144422" y="1612180"/>
              <a:ext cx="4572000" cy="430631"/>
            </a:xfrm>
            <a:prstGeom prst="rect">
              <a:avLst/>
            </a:prstGeom>
          </p:spPr>
          <p:txBody>
            <a:bodyPr>
              <a:spAutoFit/>
            </a:bodyPr>
            <a:lstStyle/>
            <a:p>
              <a:pPr>
                <a:lnSpc>
                  <a:spcPts val="2500"/>
                </a:lnSpc>
              </a:pPr>
              <a:r>
                <a:rPr lang="en-US" sz="2800" dirty="0" smtClean="0">
                  <a:solidFill>
                    <a:prstClr val="black"/>
                  </a:solidFill>
                  <a:latin typeface="Gill Sans MT" panose="020B0502020104020203" pitchFamily="34" charset="0"/>
                  <a:ea typeface="MS PGothic" panose="020B0600070205080204" pitchFamily="34" charset="-128"/>
                </a:rPr>
                <a:t>Database integrity</a:t>
              </a:r>
              <a:endParaRPr lang="en-US" sz="2800" dirty="0">
                <a:solidFill>
                  <a:prstClr val="black"/>
                </a:solidFill>
                <a:latin typeface="Gill Sans MT" panose="020B0502020104020203" pitchFamily="34" charset="0"/>
                <a:ea typeface="MS PGothic" panose="020B0600070205080204" pitchFamily="34" charset="-128"/>
              </a:endParaRPr>
            </a:p>
          </p:txBody>
        </p:sp>
      </p:grpSp>
      <p:grpSp>
        <p:nvGrpSpPr>
          <p:cNvPr id="16" name="Group 15"/>
          <p:cNvGrpSpPr/>
          <p:nvPr/>
        </p:nvGrpSpPr>
        <p:grpSpPr>
          <a:xfrm>
            <a:off x="2750889" y="2686075"/>
            <a:ext cx="6265069" cy="524404"/>
            <a:chOff x="2545409" y="2778541"/>
            <a:chExt cx="6265069" cy="52440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409" y="2841810"/>
              <a:ext cx="461135" cy="461135"/>
            </a:xfrm>
            <a:prstGeom prst="rect">
              <a:avLst/>
            </a:prstGeom>
          </p:spPr>
        </p:pic>
        <p:sp>
          <p:nvSpPr>
            <p:cNvPr id="10" name="Rectangle 9"/>
            <p:cNvSpPr/>
            <p:nvPr/>
          </p:nvSpPr>
          <p:spPr>
            <a:xfrm>
              <a:off x="3144422" y="2778541"/>
              <a:ext cx="5666056" cy="523220"/>
            </a:xfrm>
            <a:prstGeom prst="rect">
              <a:avLst/>
            </a:prstGeom>
          </p:spPr>
          <p:txBody>
            <a:bodyPr wrap="square">
              <a:spAutoFit/>
            </a:bodyPr>
            <a:lstStyle/>
            <a:p>
              <a:r>
                <a:rPr lang="en-US" sz="2800" dirty="0" smtClean="0">
                  <a:solidFill>
                    <a:prstClr val="black"/>
                  </a:solidFill>
                  <a:latin typeface="Gill Sans MT" panose="020B0502020104020203" pitchFamily="34" charset="0"/>
                </a:rPr>
                <a:t>Resources</a:t>
              </a:r>
            </a:p>
          </p:txBody>
        </p:sp>
      </p:grpSp>
      <p:grpSp>
        <p:nvGrpSpPr>
          <p:cNvPr id="15" name="Group 14"/>
          <p:cNvGrpSpPr/>
          <p:nvPr/>
        </p:nvGrpSpPr>
        <p:grpSpPr>
          <a:xfrm>
            <a:off x="2729732" y="4013646"/>
            <a:ext cx="3084040" cy="463273"/>
            <a:chOff x="2536444" y="4063858"/>
            <a:chExt cx="3084040" cy="46327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444" y="4063858"/>
              <a:ext cx="457200" cy="457200"/>
            </a:xfrm>
            <a:prstGeom prst="rect">
              <a:avLst/>
            </a:prstGeom>
          </p:spPr>
        </p:pic>
        <p:sp>
          <p:nvSpPr>
            <p:cNvPr id="13" name="Rectangle 12"/>
            <p:cNvSpPr/>
            <p:nvPr/>
          </p:nvSpPr>
          <p:spPr>
            <a:xfrm>
              <a:off x="3144422" y="4108683"/>
              <a:ext cx="2476062" cy="418448"/>
            </a:xfrm>
            <a:prstGeom prst="rect">
              <a:avLst/>
            </a:prstGeom>
          </p:spPr>
          <p:txBody>
            <a:bodyPr wrap="none">
              <a:spAutoFit/>
            </a:bodyPr>
            <a:lstStyle/>
            <a:p>
              <a:pPr>
                <a:lnSpc>
                  <a:spcPts val="2500"/>
                </a:lnSpc>
              </a:pPr>
              <a:r>
                <a:rPr lang="en-US" sz="2800" dirty="0" smtClean="0">
                  <a:solidFill>
                    <a:prstClr val="black"/>
                  </a:solidFill>
                  <a:latin typeface="Gill Sans MT" panose="020B0502020104020203" pitchFamily="34" charset="0"/>
                  <a:ea typeface="MS PGothic" panose="020B0600070205080204" pitchFamily="34" charset="-128"/>
                </a:rPr>
                <a:t>Proper planning</a:t>
              </a:r>
              <a:endParaRPr lang="en-US" sz="2800" dirty="0">
                <a:solidFill>
                  <a:prstClr val="black"/>
                </a:solidFill>
                <a:latin typeface="Gill Sans MT" panose="020B0502020104020203" pitchFamily="34" charset="0"/>
                <a:ea typeface="MS PGothic" panose="020B0600070205080204" pitchFamily="34" charset="-128"/>
              </a:endParaRPr>
            </a:p>
          </p:txBody>
        </p:sp>
      </p:gr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57" y="270182"/>
            <a:ext cx="925454" cy="566670"/>
          </a:xfrm>
          <a:prstGeom prst="rect">
            <a:avLst/>
          </a:prstGeom>
        </p:spPr>
      </p:pic>
      <p:sp>
        <p:nvSpPr>
          <p:cNvPr id="4" name="TextBox 3"/>
          <p:cNvSpPr txBox="1"/>
          <p:nvPr/>
        </p:nvSpPr>
        <p:spPr>
          <a:xfrm>
            <a:off x="3842066" y="3175646"/>
            <a:ext cx="2328672" cy="492443"/>
          </a:xfrm>
          <a:prstGeom prst="rect">
            <a:avLst/>
          </a:prstGeom>
          <a:noFill/>
        </p:spPr>
        <p:txBody>
          <a:bodyPr wrap="square" rtlCol="0">
            <a:spAutoFit/>
          </a:bodyPr>
          <a:lstStyle/>
          <a:p>
            <a:r>
              <a:rPr lang="en-US" sz="2600" dirty="0">
                <a:solidFill>
                  <a:prstClr val="black"/>
                </a:solidFill>
                <a:latin typeface="Gill Sans MT" panose="020B0502020104020203" pitchFamily="34" charset="0"/>
              </a:rPr>
              <a:t>*Human capital</a:t>
            </a:r>
            <a:endParaRPr lang="en-US" sz="2600" dirty="0">
              <a:solidFill>
                <a:prstClr val="black"/>
              </a:solidFill>
            </a:endParaRPr>
          </a:p>
        </p:txBody>
      </p:sp>
    </p:spTree>
    <p:extLst>
      <p:ext uri="{BB962C8B-B14F-4D97-AF65-F5344CB8AC3E}">
        <p14:creationId xmlns:p14="http://schemas.microsoft.com/office/powerpoint/2010/main" val="72983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2000" fill="hold" grpId="1" nodeType="clickEffect">
                                  <p:stCondLst>
                                    <p:cond delay="0"/>
                                  </p:stCondLst>
                                  <p:iterate type="lt">
                                    <p:tmPct val="0"/>
                                  </p:iterate>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40235" y="989556"/>
            <a:ext cx="7502099" cy="2981195"/>
          </a:xfrm>
        </p:spPr>
        <p:txBody>
          <a:bodyPr/>
          <a:lstStyle/>
          <a:p>
            <a:pPr algn="l"/>
            <a:r>
              <a:rPr lang="en-US" dirty="0" smtClean="0"/>
              <a:t>Over </a:t>
            </a:r>
            <a:r>
              <a:rPr lang="en-US" sz="4800" dirty="0">
                <a:solidFill>
                  <a:srgbClr val="A3C65E"/>
                </a:solidFill>
              </a:rPr>
              <a:t>75% </a:t>
            </a:r>
            <a:r>
              <a:rPr lang="en-US" dirty="0"/>
              <a:t>of marketers responded that they are not using their marketing automation platform to its fullest potential </a:t>
            </a:r>
            <a:r>
              <a:rPr lang="en-US" dirty="0" smtClean="0"/>
              <a:t>yet.</a:t>
            </a:r>
            <a:endParaRPr lang="en-US" dirty="0"/>
          </a:p>
        </p:txBody>
      </p:sp>
      <p:sp>
        <p:nvSpPr>
          <p:cNvPr id="5" name="Rectangle 4"/>
          <p:cNvSpPr/>
          <p:nvPr/>
        </p:nvSpPr>
        <p:spPr>
          <a:xfrm>
            <a:off x="0" y="4870438"/>
            <a:ext cx="4572000" cy="276999"/>
          </a:xfrm>
          <a:prstGeom prst="rect">
            <a:avLst/>
          </a:prstGeom>
        </p:spPr>
        <p:txBody>
          <a:bodyPr>
            <a:spAutoFit/>
          </a:bodyPr>
          <a:lstStyle/>
          <a:p>
            <a:r>
              <a:rPr lang="en-US" sz="1200" dirty="0">
                <a:solidFill>
                  <a:prstClr val="white"/>
                </a:solidFill>
              </a:rPr>
              <a:t>(Source: Focus </a:t>
            </a:r>
            <a:r>
              <a:rPr lang="en-US" sz="1200" dirty="0" smtClean="0">
                <a:solidFill>
                  <a:prstClr val="white"/>
                </a:solidFill>
              </a:rPr>
              <a:t>Research</a:t>
            </a:r>
            <a:r>
              <a:rPr lang="en-US" sz="1200" smtClean="0">
                <a:solidFill>
                  <a:prstClr val="white"/>
                </a:solidFill>
              </a:rPr>
              <a:t>, 2014)</a:t>
            </a:r>
            <a:endParaRPr lang="en-US" sz="1200" dirty="0">
              <a:solidFill>
                <a:prstClr val="white"/>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4862" t="23975" r="25550" b="57247"/>
          <a:stretch/>
        </p:blipFill>
        <p:spPr>
          <a:xfrm>
            <a:off x="7633548" y="3863340"/>
            <a:ext cx="1504189" cy="128016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661" t="23975" r="54747" b="57247"/>
          <a:stretch/>
        </p:blipFill>
        <p:spPr>
          <a:xfrm>
            <a:off x="127296" y="-36344"/>
            <a:ext cx="1427733" cy="1280160"/>
          </a:xfrm>
          <a:prstGeom prst="rect">
            <a:avLst/>
          </a:prstGeom>
        </p:spPr>
      </p:pic>
    </p:spTree>
    <p:extLst>
      <p:ext uri="{BB962C8B-B14F-4D97-AF65-F5344CB8AC3E}">
        <p14:creationId xmlns:p14="http://schemas.microsoft.com/office/powerpoint/2010/main" val="10599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844" y="279641"/>
            <a:ext cx="6392634" cy="857250"/>
          </a:xfrm>
        </p:spPr>
        <p:txBody>
          <a:bodyPr/>
          <a:lstStyle/>
          <a:p>
            <a:r>
              <a:rPr lang="en-US" sz="4000" dirty="0" smtClean="0"/>
              <a:t>Tactical Takeaways</a:t>
            </a:r>
            <a:endParaRPr lang="en-US" sz="4000" dirty="0"/>
          </a:p>
        </p:txBody>
      </p:sp>
      <p:sp>
        <p:nvSpPr>
          <p:cNvPr id="7" name="Rectangle 6"/>
          <p:cNvSpPr/>
          <p:nvPr/>
        </p:nvSpPr>
        <p:spPr>
          <a:xfrm>
            <a:off x="2954307" y="1472862"/>
            <a:ext cx="5718930" cy="954107"/>
          </a:xfrm>
          <a:prstGeom prst="rect">
            <a:avLst/>
          </a:prstGeom>
        </p:spPr>
        <p:txBody>
          <a:bodyPr wrap="square">
            <a:spAutoFit/>
          </a:bodyPr>
          <a:lstStyle/>
          <a:p>
            <a:r>
              <a:rPr lang="en-US" sz="2800" dirty="0">
                <a:solidFill>
                  <a:prstClr val="black"/>
                </a:solidFill>
              </a:rPr>
              <a:t>Utilize a lead lifecycle </a:t>
            </a:r>
            <a:r>
              <a:rPr lang="en-US" sz="2800" dirty="0" smtClean="0">
                <a:solidFill>
                  <a:prstClr val="black"/>
                </a:solidFill>
              </a:rPr>
              <a:t>to accomplish personalization </a:t>
            </a:r>
            <a:r>
              <a:rPr lang="en-US" sz="2800" dirty="0">
                <a:solidFill>
                  <a:prstClr val="black"/>
                </a:solidFill>
              </a:rPr>
              <a:t>&amp; nurturing</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57" y="270182"/>
            <a:ext cx="925454" cy="566670"/>
          </a:xfrm>
          <a:prstGeom prst="rect">
            <a:avLst/>
          </a:prstGeom>
        </p:spPr>
      </p:pic>
      <p:sp>
        <p:nvSpPr>
          <p:cNvPr id="4" name="TextBox 3"/>
          <p:cNvSpPr txBox="1"/>
          <p:nvPr/>
        </p:nvSpPr>
        <p:spPr>
          <a:xfrm>
            <a:off x="2954307" y="3399435"/>
            <a:ext cx="6019364" cy="892552"/>
          </a:xfrm>
          <a:prstGeom prst="rect">
            <a:avLst/>
          </a:prstGeom>
          <a:noFill/>
        </p:spPr>
        <p:txBody>
          <a:bodyPr wrap="square" rtlCol="0">
            <a:spAutoFit/>
          </a:bodyPr>
          <a:lstStyle/>
          <a:p>
            <a:r>
              <a:rPr lang="en-US" sz="2600" dirty="0" smtClean="0">
                <a:solidFill>
                  <a:prstClr val="black"/>
                </a:solidFill>
                <a:latin typeface="Gill Sans MT" panose="020B0502020104020203" pitchFamily="34" charset="0"/>
              </a:rPr>
              <a:t>Use lead lifecycle reports/metrics to help determine marketing strategy</a:t>
            </a:r>
            <a:endParaRPr lang="en-US" sz="2600" dirty="0">
              <a:solidFill>
                <a:prstClr val="black"/>
              </a:solidFill>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021" y="1576335"/>
            <a:ext cx="359286" cy="37358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021" y="3529803"/>
            <a:ext cx="359286" cy="373580"/>
          </a:xfrm>
          <a:prstGeom prst="rect">
            <a:avLst/>
          </a:prstGeom>
        </p:spPr>
      </p:pic>
      <p:sp>
        <p:nvSpPr>
          <p:cNvPr id="25" name="Rectangle 24"/>
          <p:cNvSpPr/>
          <p:nvPr/>
        </p:nvSpPr>
        <p:spPr>
          <a:xfrm>
            <a:off x="3245776" y="2370376"/>
            <a:ext cx="5718930" cy="461665"/>
          </a:xfrm>
          <a:prstGeom prst="rect">
            <a:avLst/>
          </a:prstGeom>
        </p:spPr>
        <p:txBody>
          <a:bodyPr wrap="square">
            <a:spAutoFit/>
          </a:bodyPr>
          <a:lstStyle/>
          <a:p>
            <a:r>
              <a:rPr lang="en-US" sz="2400" dirty="0" smtClean="0">
                <a:solidFill>
                  <a:prstClr val="black"/>
                </a:solidFill>
              </a:rPr>
              <a:t>*Qualify leads before sending to sales</a:t>
            </a:r>
            <a:endParaRPr lang="en-US" sz="2400" dirty="0">
              <a:solidFill>
                <a:prstClr val="black"/>
              </a:solidFill>
            </a:endParaRPr>
          </a:p>
        </p:txBody>
      </p:sp>
    </p:spTree>
    <p:extLst>
      <p:ext uri="{BB962C8B-B14F-4D97-AF65-F5344CB8AC3E}">
        <p14:creationId xmlns:p14="http://schemas.microsoft.com/office/powerpoint/2010/main" val="563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p:cNvSpPr>
          <p:nvPr/>
        </p:nvSpPr>
        <p:spPr bwMode="auto">
          <a:xfrm>
            <a:off x="-35719" y="-26789"/>
            <a:ext cx="2309813" cy="358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57150" tIns="285750" rIns="285750" bIns="142875"/>
          <a:lstStyle/>
          <a:p>
            <a:pPr algn="r">
              <a:lnSpc>
                <a:spcPct val="80000"/>
              </a:lnSpc>
            </a:pPr>
            <a:r>
              <a:rPr lang="en-US" sz="1500" dirty="0" smtClean="0">
                <a:solidFill>
                  <a:schemeClr val="bg1"/>
                </a:solidFill>
                <a:latin typeface="Gill Sans" charset="0"/>
                <a:sym typeface="Rockwell" charset="0"/>
              </a:rPr>
              <a:t>Thank you! </a:t>
            </a: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a:p>
            <a:pPr algn="r">
              <a:lnSpc>
                <a:spcPct val="80000"/>
              </a:lnSpc>
            </a:pPr>
            <a:endParaRPr lang="en-US" sz="1500" dirty="0">
              <a:solidFill>
                <a:schemeClr val="bg1"/>
              </a:solidFill>
              <a:latin typeface="Gill Sans" charset="0"/>
              <a:sym typeface="Rockwell" charset="0"/>
            </a:endParaRPr>
          </a:p>
        </p:txBody>
      </p:sp>
      <p:sp>
        <p:nvSpPr>
          <p:cNvPr id="38915" name="Rectangle 4"/>
          <p:cNvSpPr>
            <a:spLocks/>
          </p:cNvSpPr>
          <p:nvPr/>
        </p:nvSpPr>
        <p:spPr bwMode="auto">
          <a:xfrm>
            <a:off x="4375541" y="339546"/>
            <a:ext cx="4139790" cy="48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285750" tIns="285750" rIns="36124" bIns="142875"/>
          <a:lstStyle/>
          <a:p>
            <a:pPr>
              <a:lnSpc>
                <a:spcPct val="80000"/>
              </a:lnSpc>
            </a:pPr>
            <a:r>
              <a:rPr lang="en-US" sz="2000" b="1" dirty="0">
                <a:latin typeface="Gill Sans" charset="0"/>
                <a:sym typeface="Rockwell" charset="0"/>
              </a:rPr>
              <a:t>Tactics in Twenty: </a:t>
            </a:r>
            <a:endParaRPr lang="en-US" sz="2000" b="1" dirty="0" smtClean="0">
              <a:latin typeface="Gill Sans" charset="0"/>
              <a:sym typeface="Rockwell" charset="0"/>
            </a:endParaRPr>
          </a:p>
          <a:p>
            <a:pPr>
              <a:lnSpc>
                <a:spcPct val="80000"/>
              </a:lnSpc>
            </a:pPr>
            <a:r>
              <a:rPr lang="en-US" sz="2000" b="1" dirty="0" smtClean="0">
                <a:latin typeface="Gill Sans" charset="0"/>
                <a:sym typeface="Rockwell" charset="0"/>
              </a:rPr>
              <a:t>Data </a:t>
            </a:r>
            <a:r>
              <a:rPr lang="en-US" sz="2000" b="1" dirty="0">
                <a:latin typeface="Gill Sans" charset="0"/>
                <a:sym typeface="Rockwell" charset="0"/>
              </a:rPr>
              <a:t>+ Tech</a:t>
            </a:r>
          </a:p>
          <a:p>
            <a:pPr>
              <a:lnSpc>
                <a:spcPct val="80000"/>
              </a:lnSpc>
            </a:pPr>
            <a:endParaRPr lang="en-US" sz="2000" dirty="0">
              <a:latin typeface="Gill Sans" charset="0"/>
              <a:sym typeface="Rockwell" charset="0"/>
            </a:endParaRPr>
          </a:p>
          <a:p>
            <a:r>
              <a:rPr lang="en-US" sz="2000" dirty="0">
                <a:latin typeface="Gill Sans" charset="0"/>
                <a:sym typeface="Rockwell" charset="0"/>
              </a:rPr>
              <a:t>NINA </a:t>
            </a:r>
            <a:r>
              <a:rPr lang="en-US" sz="2000" dirty="0" smtClean="0">
                <a:latin typeface="Gill Sans" charset="0"/>
                <a:sym typeface="Rockwell" charset="0"/>
              </a:rPr>
              <a:t>HALE - @</a:t>
            </a:r>
            <a:r>
              <a:rPr lang="en-US" sz="2000" dirty="0" err="1" smtClean="0">
                <a:latin typeface="Gill Sans" charset="0"/>
                <a:sym typeface="Rockwell" charset="0"/>
              </a:rPr>
              <a:t>ninahale</a:t>
            </a:r>
            <a:endParaRPr lang="en-US" sz="2000" dirty="0" smtClean="0">
              <a:latin typeface="Gill Sans" charset="0"/>
              <a:sym typeface="Rockwell" charset="0"/>
            </a:endParaRPr>
          </a:p>
          <a:p>
            <a:r>
              <a:rPr lang="en-US" sz="2000" dirty="0" smtClean="0">
                <a:latin typeface="Gill Sans" charset="0"/>
                <a:sym typeface="Rockwell" charset="0"/>
              </a:rPr>
              <a:t>Founder </a:t>
            </a:r>
            <a:r>
              <a:rPr lang="en-US" sz="2000" dirty="0">
                <a:latin typeface="Gill Sans" charset="0"/>
                <a:sym typeface="Rockwell" charset="0"/>
              </a:rPr>
              <a:t>| Nina Hale Inc</a:t>
            </a:r>
            <a:r>
              <a:rPr lang="en-US" sz="2000" dirty="0" smtClean="0">
                <a:latin typeface="Gill Sans" charset="0"/>
                <a:sym typeface="Rockwell" charset="0"/>
              </a:rPr>
              <a:t>.</a:t>
            </a:r>
          </a:p>
          <a:p>
            <a:endParaRPr lang="en-US" sz="2000" dirty="0">
              <a:latin typeface="Gill Sans" charset="0"/>
              <a:sym typeface="Rockwell" charset="0"/>
            </a:endParaRPr>
          </a:p>
          <a:p>
            <a:r>
              <a:rPr lang="en-US" sz="2000" dirty="0">
                <a:latin typeface="Gill Sans" charset="0"/>
                <a:sym typeface="Rockwell" charset="0"/>
              </a:rPr>
              <a:t>JOSH BECERRA - @</a:t>
            </a:r>
            <a:r>
              <a:rPr lang="en-US" sz="2000" dirty="0" err="1">
                <a:latin typeface="Gill Sans" charset="0"/>
                <a:sym typeface="Rockwell" charset="0"/>
              </a:rPr>
              <a:t>joshbecerra</a:t>
            </a:r>
            <a:endParaRPr lang="en-US" sz="2000" dirty="0" smtClean="0">
              <a:latin typeface="Gill Sans" charset="0"/>
              <a:sym typeface="Rockwell" charset="0"/>
            </a:endParaRPr>
          </a:p>
          <a:p>
            <a:r>
              <a:rPr lang="en-US" sz="2000" dirty="0" smtClean="0">
                <a:latin typeface="Gill Sans" charset="0"/>
                <a:sym typeface="Rockwell" charset="0"/>
              </a:rPr>
              <a:t>Co</a:t>
            </a:r>
            <a:r>
              <a:rPr lang="en-US" sz="2000" dirty="0">
                <a:latin typeface="Gill Sans" charset="0"/>
                <a:sym typeface="Rockwell" charset="0"/>
              </a:rPr>
              <a:t>-Founder | Monkey Island Inc</a:t>
            </a:r>
            <a:r>
              <a:rPr lang="en-US" sz="2000" dirty="0" smtClean="0">
                <a:latin typeface="Gill Sans" charset="0"/>
                <a:sym typeface="Rockwell" charset="0"/>
              </a:rPr>
              <a:t>.</a:t>
            </a:r>
          </a:p>
          <a:p>
            <a:endParaRPr lang="en-US" sz="2000" dirty="0">
              <a:latin typeface="Gill Sans" charset="0"/>
              <a:sym typeface="Rockwell" charset="0"/>
            </a:endParaRPr>
          </a:p>
          <a:p>
            <a:r>
              <a:rPr lang="en-US" sz="2000" dirty="0">
                <a:latin typeface="Gill Sans" charset="0"/>
                <a:sym typeface="Rockwell" charset="0"/>
              </a:rPr>
              <a:t>CHRISTINA </a:t>
            </a:r>
            <a:r>
              <a:rPr lang="en-US" sz="2000" dirty="0" smtClean="0">
                <a:latin typeface="Gill Sans" charset="0"/>
                <a:sym typeface="Rockwell" charset="0"/>
              </a:rPr>
              <a:t>LEFEBVRE</a:t>
            </a:r>
          </a:p>
          <a:p>
            <a:r>
              <a:rPr lang="en-US" sz="2000" dirty="0" smtClean="0">
                <a:latin typeface="Gill Sans" charset="0"/>
                <a:sym typeface="Rockwell" charset="0"/>
              </a:rPr>
              <a:t>Marketing </a:t>
            </a:r>
            <a:r>
              <a:rPr lang="en-US" sz="2000" dirty="0">
                <a:latin typeface="Gill Sans" charset="0"/>
                <a:sym typeface="Rockwell" charset="0"/>
              </a:rPr>
              <a:t>Automation Consultant | Antenna</a:t>
            </a:r>
          </a:p>
        </p:txBody>
      </p:sp>
      <p:sp>
        <p:nvSpPr>
          <p:cNvPr id="38916" name="Rectangle 7"/>
          <p:cNvSpPr>
            <a:spLocks/>
          </p:cNvSpPr>
          <p:nvPr/>
        </p:nvSpPr>
        <p:spPr bwMode="auto">
          <a:xfrm>
            <a:off x="3610571" y="4929187"/>
            <a:ext cx="5533429"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124" bIns="0" anchor="ctr"/>
          <a:lstStyle/>
          <a:p>
            <a:pPr marL="35719" algn="r"/>
            <a:r>
              <a:rPr lang="en-US" sz="500">
                <a:solidFill>
                  <a:srgbClr val="000000"/>
                </a:solidFill>
                <a:latin typeface="Gill Sans" charset="0"/>
              </a:rPr>
              <a:t>Photo courtesy of creative commons license: https://www.flickr.com/photos/piet_musterd/9325260197/</a:t>
            </a:r>
          </a:p>
        </p:txBody>
      </p:sp>
      <p:pic>
        <p:nvPicPr>
          <p:cNvPr id="3" name="Picture 2"/>
          <p:cNvPicPr>
            <a:picLocks noChangeAspect="1"/>
          </p:cNvPicPr>
          <p:nvPr/>
        </p:nvPicPr>
        <p:blipFill>
          <a:blip r:embed="rId3"/>
          <a:stretch>
            <a:fillRect/>
          </a:stretch>
        </p:blipFill>
        <p:spPr>
          <a:xfrm>
            <a:off x="3294229" y="842774"/>
            <a:ext cx="1081312" cy="1081312"/>
          </a:xfrm>
          <a:prstGeom prst="rect">
            <a:avLst/>
          </a:prstGeom>
        </p:spPr>
      </p:pic>
      <p:pic>
        <p:nvPicPr>
          <p:cNvPr id="4" name="Picture 3"/>
          <p:cNvPicPr>
            <a:picLocks noChangeAspect="1"/>
          </p:cNvPicPr>
          <p:nvPr/>
        </p:nvPicPr>
        <p:blipFill rotWithShape="1">
          <a:blip r:embed="rId4"/>
          <a:srcRect l="16767" t="1692" r="14373" b="7355"/>
          <a:stretch/>
        </p:blipFill>
        <p:spPr>
          <a:xfrm>
            <a:off x="3282396" y="2118962"/>
            <a:ext cx="1093145" cy="1008913"/>
          </a:xfrm>
          <a:prstGeom prst="rect">
            <a:avLst/>
          </a:prstGeom>
        </p:spPr>
      </p:pic>
      <p:pic>
        <p:nvPicPr>
          <p:cNvPr id="5" name="Picture 4"/>
          <p:cNvPicPr>
            <a:picLocks noChangeAspect="1"/>
          </p:cNvPicPr>
          <p:nvPr/>
        </p:nvPicPr>
        <p:blipFill>
          <a:blip r:embed="rId5"/>
          <a:stretch>
            <a:fillRect/>
          </a:stretch>
        </p:blipFill>
        <p:spPr>
          <a:xfrm>
            <a:off x="3282396" y="3245024"/>
            <a:ext cx="1093573" cy="1093573"/>
          </a:xfrm>
          <a:prstGeom prst="rect">
            <a:avLst/>
          </a:prstGeom>
        </p:spPr>
      </p:pic>
    </p:spTree>
    <p:extLst>
      <p:ext uri="{BB962C8B-B14F-4D97-AF65-F5344CB8AC3E}">
        <p14:creationId xmlns:p14="http://schemas.microsoft.com/office/powerpoint/2010/main" val="31804834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But in Reality…</a:t>
            </a:r>
            <a:endParaRPr lang="en-US" dirty="0"/>
          </a:p>
        </p:txBody>
      </p:sp>
      <p:grpSp>
        <p:nvGrpSpPr>
          <p:cNvPr id="51" name="Group 50"/>
          <p:cNvGrpSpPr/>
          <p:nvPr/>
        </p:nvGrpSpPr>
        <p:grpSpPr>
          <a:xfrm>
            <a:off x="2242458" y="1039304"/>
            <a:ext cx="6988628" cy="3792570"/>
            <a:chOff x="-241319" y="1337086"/>
            <a:chExt cx="9536311" cy="5175140"/>
          </a:xfrm>
        </p:grpSpPr>
        <p:sp>
          <p:nvSpPr>
            <p:cNvPr id="52" name="Rectangle 51"/>
            <p:cNvSpPr/>
            <p:nvPr/>
          </p:nvSpPr>
          <p:spPr>
            <a:xfrm>
              <a:off x="-241319" y="1854200"/>
              <a:ext cx="9536311" cy="3820048"/>
            </a:xfrm>
            <a:prstGeom prst="rect">
              <a:avLst/>
            </a:prstGeom>
            <a:solidFill>
              <a:srgbClr val="9899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rgbClr val="DDDDDF">
                    <a:lumMod val="85000"/>
                  </a:srgbClr>
                </a:solidFill>
                <a:latin typeface="Gill Sans MT"/>
              </a:endParaRPr>
            </a:p>
          </p:txBody>
        </p:sp>
        <p:cxnSp>
          <p:nvCxnSpPr>
            <p:cNvPr id="100" name="Straight Connector 99"/>
            <p:cNvCxnSpPr/>
            <p:nvPr/>
          </p:nvCxnSpPr>
          <p:spPr>
            <a:xfrm>
              <a:off x="2412609" y="4333483"/>
              <a:ext cx="2845191" cy="1214777"/>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1" name="Straight Connector 100"/>
            <p:cNvCxnSpPr/>
            <p:nvPr/>
          </p:nvCxnSpPr>
          <p:spPr>
            <a:xfrm>
              <a:off x="4378476" y="4074187"/>
              <a:ext cx="1046096" cy="1321673"/>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2" name="Straight Connector 101"/>
            <p:cNvCxnSpPr/>
            <p:nvPr/>
          </p:nvCxnSpPr>
          <p:spPr>
            <a:xfrm>
              <a:off x="3499556" y="5548260"/>
              <a:ext cx="1593144" cy="8965"/>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3" name="Straight Connector 102"/>
            <p:cNvCxnSpPr/>
            <p:nvPr/>
          </p:nvCxnSpPr>
          <p:spPr>
            <a:xfrm flipV="1">
              <a:off x="7747000" y="3807996"/>
              <a:ext cx="116914" cy="1114051"/>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4" name="Straight Connector 103"/>
            <p:cNvCxnSpPr/>
            <p:nvPr/>
          </p:nvCxnSpPr>
          <p:spPr>
            <a:xfrm flipV="1">
              <a:off x="6781800" y="3679079"/>
              <a:ext cx="673100" cy="128917"/>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5" name="Straight Connector 104"/>
            <p:cNvCxnSpPr/>
            <p:nvPr/>
          </p:nvCxnSpPr>
          <p:spPr>
            <a:xfrm flipV="1">
              <a:off x="809731" y="2199870"/>
              <a:ext cx="2038592" cy="241356"/>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6" name="Straight Connector 105"/>
            <p:cNvCxnSpPr/>
            <p:nvPr/>
          </p:nvCxnSpPr>
          <p:spPr>
            <a:xfrm>
              <a:off x="1333428" y="2698959"/>
              <a:ext cx="2166128" cy="786488"/>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7" name="Straight Connector 106"/>
            <p:cNvCxnSpPr/>
            <p:nvPr/>
          </p:nvCxnSpPr>
          <p:spPr>
            <a:xfrm flipV="1">
              <a:off x="3741420" y="1840327"/>
              <a:ext cx="3624158" cy="359543"/>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8" name="Straight Connector 107"/>
            <p:cNvCxnSpPr/>
            <p:nvPr/>
          </p:nvCxnSpPr>
          <p:spPr>
            <a:xfrm flipV="1">
              <a:off x="4749800" y="2159633"/>
              <a:ext cx="2705100" cy="1325814"/>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09" name="Straight Connector 108"/>
            <p:cNvCxnSpPr/>
            <p:nvPr/>
          </p:nvCxnSpPr>
          <p:spPr>
            <a:xfrm>
              <a:off x="3684976" y="2336800"/>
              <a:ext cx="3769924" cy="1019551"/>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0" name="Straight Connector 109"/>
            <p:cNvCxnSpPr/>
            <p:nvPr/>
          </p:nvCxnSpPr>
          <p:spPr>
            <a:xfrm>
              <a:off x="6408628" y="4333483"/>
              <a:ext cx="956950" cy="753984"/>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1" name="Straight Connector 110"/>
            <p:cNvCxnSpPr/>
            <p:nvPr/>
          </p:nvCxnSpPr>
          <p:spPr>
            <a:xfrm flipV="1">
              <a:off x="6223565" y="5353732"/>
              <a:ext cx="1142013" cy="203493"/>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2" name="Straight Connector 111"/>
            <p:cNvCxnSpPr/>
            <p:nvPr/>
          </p:nvCxnSpPr>
          <p:spPr>
            <a:xfrm flipV="1">
              <a:off x="5782980" y="4333483"/>
              <a:ext cx="270687" cy="1062378"/>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3" name="Straight Connector 112"/>
            <p:cNvCxnSpPr/>
            <p:nvPr/>
          </p:nvCxnSpPr>
          <p:spPr>
            <a:xfrm flipV="1">
              <a:off x="1606544" y="4074187"/>
              <a:ext cx="2228856" cy="1279546"/>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4" name="Straight Connector 113"/>
            <p:cNvCxnSpPr>
              <a:stCxn id="139" idx="0"/>
            </p:cNvCxnSpPr>
            <p:nvPr/>
          </p:nvCxnSpPr>
          <p:spPr>
            <a:xfrm flipV="1">
              <a:off x="2983973" y="2441226"/>
              <a:ext cx="289805" cy="2760105"/>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flipH="1" flipV="1">
              <a:off x="809731" y="2441226"/>
              <a:ext cx="248602" cy="2912506"/>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6" name="Straight Connector 115"/>
            <p:cNvCxnSpPr/>
            <p:nvPr/>
          </p:nvCxnSpPr>
          <p:spPr>
            <a:xfrm flipV="1">
              <a:off x="1365955" y="4333483"/>
              <a:ext cx="615245" cy="835831"/>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7" name="Straight Connector 116"/>
            <p:cNvCxnSpPr/>
            <p:nvPr/>
          </p:nvCxnSpPr>
          <p:spPr>
            <a:xfrm flipH="1" flipV="1">
              <a:off x="1213555" y="2956693"/>
              <a:ext cx="767645" cy="1018717"/>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8" name="Straight Connector 117"/>
            <p:cNvCxnSpPr/>
            <p:nvPr/>
          </p:nvCxnSpPr>
          <p:spPr>
            <a:xfrm flipV="1">
              <a:off x="2226525" y="2441226"/>
              <a:ext cx="909848" cy="1534185"/>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flipV="1">
              <a:off x="2679700" y="3855973"/>
              <a:ext cx="819856" cy="218214"/>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20" name="Straight Connector 119"/>
            <p:cNvCxnSpPr/>
            <p:nvPr/>
          </p:nvCxnSpPr>
          <p:spPr>
            <a:xfrm flipV="1">
              <a:off x="3273778" y="4074187"/>
              <a:ext cx="825427" cy="1095127"/>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a:off x="4656667" y="3757196"/>
              <a:ext cx="874889" cy="218214"/>
            </a:xfrm>
            <a:prstGeom prst="line">
              <a:avLst/>
            </a:prstGeom>
            <a:ln>
              <a:solidFill>
                <a:srgbClr val="DDDDDF"/>
              </a:solidFill>
              <a:prstDash val="sysDash"/>
            </a:ln>
            <a:effectLst/>
          </p:spPr>
          <p:style>
            <a:lnRef idx="2">
              <a:schemeClr val="dk1"/>
            </a:lnRef>
            <a:fillRef idx="0">
              <a:schemeClr val="dk1"/>
            </a:fillRef>
            <a:effectRef idx="1">
              <a:schemeClr val="dk1"/>
            </a:effectRef>
            <a:fontRef idx="minor">
              <a:schemeClr val="tx1"/>
            </a:fontRef>
          </p:style>
        </p:cxnSp>
        <p:sp>
          <p:nvSpPr>
            <p:cNvPr id="122" name="Oval 121"/>
            <p:cNvSpPr/>
            <p:nvPr/>
          </p:nvSpPr>
          <p:spPr>
            <a:xfrm>
              <a:off x="2584310" y="1441798"/>
              <a:ext cx="1514895" cy="1514895"/>
            </a:xfrm>
            <a:prstGeom prst="ellipse">
              <a:avLst/>
            </a:prstGeom>
            <a:solidFill>
              <a:srgbClr val="F79932">
                <a:alpha val="88000"/>
              </a:srgbClr>
            </a:solidFill>
            <a:ln>
              <a:solidFill>
                <a:srgbClr val="F799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23" name="Title 1"/>
            <p:cNvSpPr txBox="1">
              <a:spLocks/>
            </p:cNvSpPr>
            <p:nvPr/>
          </p:nvSpPr>
          <p:spPr>
            <a:xfrm>
              <a:off x="2584310" y="1840327"/>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Paid</a:t>
              </a:r>
            </a:p>
            <a:p>
              <a:pPr algn="ctr"/>
              <a:r>
                <a:rPr lang="en-US" sz="1300" dirty="0" smtClean="0">
                  <a:solidFill>
                    <a:srgbClr val="FFFFFF"/>
                  </a:solidFill>
                  <a:latin typeface="Gill Sans MT"/>
                  <a:cs typeface="Tw Cen MT"/>
                </a:rPr>
                <a:t>Media</a:t>
              </a:r>
              <a:endParaRPr lang="en-US" sz="1300" dirty="0">
                <a:solidFill>
                  <a:srgbClr val="FFFFFF"/>
                </a:solidFill>
                <a:latin typeface="Gill Sans MT"/>
                <a:cs typeface="Tw Cen MT"/>
              </a:endParaRPr>
            </a:p>
          </p:txBody>
        </p:sp>
        <p:sp>
          <p:nvSpPr>
            <p:cNvPr id="124" name="Oval 123"/>
            <p:cNvSpPr/>
            <p:nvPr/>
          </p:nvSpPr>
          <p:spPr>
            <a:xfrm>
              <a:off x="7171905" y="2739608"/>
              <a:ext cx="1514895" cy="1514895"/>
            </a:xfrm>
            <a:prstGeom prst="ellipse">
              <a:avLst/>
            </a:prstGeom>
            <a:solidFill>
              <a:srgbClr val="85D2E2">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25" name="Title 1"/>
            <p:cNvSpPr txBox="1">
              <a:spLocks/>
            </p:cNvSpPr>
            <p:nvPr/>
          </p:nvSpPr>
          <p:spPr>
            <a:xfrm>
              <a:off x="7171905" y="3138137"/>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Compare</a:t>
              </a:r>
              <a:br>
                <a:rPr lang="en-US" sz="1300" dirty="0" smtClean="0">
                  <a:solidFill>
                    <a:srgbClr val="FFFFFF"/>
                  </a:solidFill>
                  <a:latin typeface="Gill Sans MT"/>
                  <a:cs typeface="Tw Cen MT"/>
                </a:rPr>
              </a:br>
              <a:r>
                <a:rPr lang="en-US" sz="1300" dirty="0" smtClean="0">
                  <a:solidFill>
                    <a:srgbClr val="FFFFFF"/>
                  </a:solidFill>
                  <a:latin typeface="Gill Sans MT"/>
                  <a:cs typeface="Tw Cen MT"/>
                </a:rPr>
                <a:t>Online</a:t>
              </a:r>
              <a:endParaRPr lang="en-US" sz="1300" dirty="0">
                <a:solidFill>
                  <a:srgbClr val="FFFFFF"/>
                </a:solidFill>
                <a:latin typeface="Gill Sans MT"/>
                <a:cs typeface="Tw Cen MT"/>
              </a:endParaRPr>
            </a:p>
          </p:txBody>
        </p:sp>
        <p:sp>
          <p:nvSpPr>
            <p:cNvPr id="126" name="Oval 125"/>
            <p:cNvSpPr/>
            <p:nvPr/>
          </p:nvSpPr>
          <p:spPr>
            <a:xfrm>
              <a:off x="6984999" y="4440860"/>
              <a:ext cx="1514895" cy="1514895"/>
            </a:xfrm>
            <a:prstGeom prst="ellipse">
              <a:avLst/>
            </a:prstGeom>
            <a:solidFill>
              <a:srgbClr val="A5CF5D">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27" name="Title 1"/>
            <p:cNvSpPr txBox="1">
              <a:spLocks/>
            </p:cNvSpPr>
            <p:nvPr/>
          </p:nvSpPr>
          <p:spPr>
            <a:xfrm>
              <a:off x="6984999" y="4839389"/>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Read</a:t>
              </a:r>
            </a:p>
            <a:p>
              <a:pPr algn="ctr"/>
              <a:r>
                <a:rPr lang="en-US" sz="1300" dirty="0" smtClean="0">
                  <a:solidFill>
                    <a:srgbClr val="FFFFFF"/>
                  </a:solidFill>
                  <a:latin typeface="Gill Sans MT"/>
                  <a:cs typeface="Tw Cen MT"/>
                </a:rPr>
                <a:t>Reviews</a:t>
              </a:r>
              <a:endParaRPr lang="en-US" sz="1300" dirty="0">
                <a:solidFill>
                  <a:srgbClr val="FFFFFF"/>
                </a:solidFill>
                <a:latin typeface="Gill Sans MT"/>
                <a:cs typeface="Tw Cen MT"/>
              </a:endParaRPr>
            </a:p>
          </p:txBody>
        </p:sp>
        <p:sp>
          <p:nvSpPr>
            <p:cNvPr id="128" name="Oval 127"/>
            <p:cNvSpPr/>
            <p:nvPr/>
          </p:nvSpPr>
          <p:spPr>
            <a:xfrm>
              <a:off x="4893733" y="4997331"/>
              <a:ext cx="1514895" cy="1514895"/>
            </a:xfrm>
            <a:prstGeom prst="ellipse">
              <a:avLst/>
            </a:prstGeom>
            <a:solidFill>
              <a:srgbClr val="A5CF5D">
                <a:alpha val="88000"/>
              </a:srgbClr>
            </a:solidFill>
            <a:ln>
              <a:solidFill>
                <a:srgbClr val="94C4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29" name="Title 1"/>
            <p:cNvSpPr txBox="1">
              <a:spLocks/>
            </p:cNvSpPr>
            <p:nvPr/>
          </p:nvSpPr>
          <p:spPr>
            <a:xfrm>
              <a:off x="4893733" y="5395860"/>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Social Media </a:t>
              </a:r>
              <a:r>
                <a:rPr lang="en-US" sz="1300" dirty="0">
                  <a:solidFill>
                    <a:srgbClr val="FFFFFF"/>
                  </a:solidFill>
                  <a:latin typeface="Gill Sans MT"/>
                  <a:cs typeface="Tw Cen MT"/>
                </a:rPr>
                <a:t>R</a:t>
              </a:r>
              <a:r>
                <a:rPr lang="en-US" sz="1300" dirty="0" smtClean="0">
                  <a:solidFill>
                    <a:srgbClr val="FFFFFF"/>
                  </a:solidFill>
                  <a:latin typeface="Gill Sans MT"/>
                  <a:cs typeface="Tw Cen MT"/>
                </a:rPr>
                <a:t>eferral</a:t>
              </a:r>
              <a:endParaRPr lang="en-US" sz="1300" dirty="0">
                <a:solidFill>
                  <a:srgbClr val="FFFFFF"/>
                </a:solidFill>
                <a:latin typeface="Gill Sans MT"/>
                <a:cs typeface="Tw Cen MT"/>
              </a:endParaRPr>
            </a:p>
          </p:txBody>
        </p:sp>
        <p:sp>
          <p:nvSpPr>
            <p:cNvPr id="130" name="Oval 129"/>
            <p:cNvSpPr/>
            <p:nvPr/>
          </p:nvSpPr>
          <p:spPr>
            <a:xfrm>
              <a:off x="91649" y="1623242"/>
              <a:ext cx="1514895" cy="1514895"/>
            </a:xfrm>
            <a:prstGeom prst="ellipse">
              <a:avLst/>
            </a:prstGeom>
            <a:solidFill>
              <a:srgbClr val="A5CF5D">
                <a:alpha val="88000"/>
              </a:srgbClr>
            </a:solidFill>
            <a:ln>
              <a:solidFill>
                <a:srgbClr val="94C4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31" name="Title 1"/>
            <p:cNvSpPr txBox="1">
              <a:spLocks/>
            </p:cNvSpPr>
            <p:nvPr/>
          </p:nvSpPr>
          <p:spPr>
            <a:xfrm>
              <a:off x="91649" y="2021771"/>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prstClr val="white"/>
                  </a:solidFill>
                  <a:latin typeface="Gill Sans MT"/>
                  <a:cs typeface="Tw Cen MT"/>
                </a:rPr>
                <a:t>Follow</a:t>
              </a:r>
            </a:p>
            <a:p>
              <a:pPr algn="ctr"/>
              <a:r>
                <a:rPr lang="en-US" sz="1300" dirty="0">
                  <a:solidFill>
                    <a:prstClr val="white"/>
                  </a:solidFill>
                  <a:latin typeface="Gill Sans MT"/>
                  <a:cs typeface="Tw Cen MT"/>
                </a:rPr>
                <a:t>o</a:t>
              </a:r>
              <a:r>
                <a:rPr lang="en-US" sz="1300" dirty="0" smtClean="0">
                  <a:solidFill>
                    <a:prstClr val="white"/>
                  </a:solidFill>
                  <a:latin typeface="Gill Sans MT"/>
                  <a:cs typeface="Tw Cen MT"/>
                </a:rPr>
                <a:t>n Twitter</a:t>
              </a:r>
              <a:endParaRPr lang="en-US" sz="1300" dirty="0">
                <a:solidFill>
                  <a:prstClr val="white"/>
                </a:solidFill>
                <a:latin typeface="Gill Sans MT"/>
                <a:cs typeface="Tw Cen MT"/>
              </a:endParaRPr>
            </a:p>
          </p:txBody>
        </p:sp>
        <p:sp>
          <p:nvSpPr>
            <p:cNvPr id="132" name="Oval 131"/>
            <p:cNvSpPr/>
            <p:nvPr/>
          </p:nvSpPr>
          <p:spPr>
            <a:xfrm>
              <a:off x="3378838" y="2957822"/>
              <a:ext cx="1514895" cy="1514895"/>
            </a:xfrm>
            <a:prstGeom prst="ellipse">
              <a:avLst/>
            </a:prstGeom>
            <a:solidFill>
              <a:srgbClr val="A5CF5D">
                <a:alpha val="88000"/>
              </a:srgbClr>
            </a:solidFill>
            <a:ln>
              <a:solidFill>
                <a:srgbClr val="94C4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33" name="Title 1"/>
            <p:cNvSpPr txBox="1">
              <a:spLocks/>
            </p:cNvSpPr>
            <p:nvPr/>
          </p:nvSpPr>
          <p:spPr>
            <a:xfrm>
              <a:off x="3378838" y="3356351"/>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Connect on Facebook</a:t>
              </a:r>
              <a:endParaRPr lang="en-US" sz="1300" dirty="0">
                <a:solidFill>
                  <a:srgbClr val="FFFFFF"/>
                </a:solidFill>
                <a:latin typeface="Gill Sans MT"/>
                <a:cs typeface="Tw Cen MT"/>
              </a:endParaRPr>
            </a:p>
          </p:txBody>
        </p:sp>
        <p:sp>
          <p:nvSpPr>
            <p:cNvPr id="134" name="Oval 133"/>
            <p:cNvSpPr/>
            <p:nvPr/>
          </p:nvSpPr>
          <p:spPr>
            <a:xfrm>
              <a:off x="1333428" y="3356352"/>
              <a:ext cx="1514895" cy="1514895"/>
            </a:xfrm>
            <a:prstGeom prst="ellipse">
              <a:avLst/>
            </a:prstGeom>
            <a:solidFill>
              <a:srgbClr val="85D2E2">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cs typeface="Tw Cen MT"/>
              </a:endParaRPr>
            </a:p>
          </p:txBody>
        </p:sp>
        <p:sp>
          <p:nvSpPr>
            <p:cNvPr id="135" name="Title 1"/>
            <p:cNvSpPr txBox="1">
              <a:spLocks/>
            </p:cNvSpPr>
            <p:nvPr/>
          </p:nvSpPr>
          <p:spPr>
            <a:xfrm>
              <a:off x="1333428" y="3754881"/>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Read Blog</a:t>
              </a:r>
              <a:endParaRPr lang="en-US" sz="1300" dirty="0">
                <a:solidFill>
                  <a:srgbClr val="FFFFFF"/>
                </a:solidFill>
                <a:latin typeface="Gill Sans MT"/>
                <a:cs typeface="Tw Cen MT"/>
              </a:endParaRPr>
            </a:p>
          </p:txBody>
        </p:sp>
        <p:sp>
          <p:nvSpPr>
            <p:cNvPr id="136" name="Oval 135"/>
            <p:cNvSpPr/>
            <p:nvPr/>
          </p:nvSpPr>
          <p:spPr>
            <a:xfrm>
              <a:off x="300885" y="4766180"/>
              <a:ext cx="1514895" cy="1514895"/>
            </a:xfrm>
            <a:prstGeom prst="ellipse">
              <a:avLst/>
            </a:prstGeom>
            <a:solidFill>
              <a:srgbClr val="85D2E2">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37" name="Title 1"/>
            <p:cNvSpPr txBox="1">
              <a:spLocks/>
            </p:cNvSpPr>
            <p:nvPr/>
          </p:nvSpPr>
          <p:spPr>
            <a:xfrm>
              <a:off x="300885" y="5164709"/>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Research on Website</a:t>
              </a:r>
              <a:endParaRPr lang="en-US" sz="1300" dirty="0">
                <a:solidFill>
                  <a:srgbClr val="FFFFFF"/>
                </a:solidFill>
                <a:latin typeface="Gill Sans MT"/>
                <a:cs typeface="Tw Cen MT"/>
              </a:endParaRPr>
            </a:p>
          </p:txBody>
        </p:sp>
        <p:sp>
          <p:nvSpPr>
            <p:cNvPr id="138" name="Oval 137"/>
            <p:cNvSpPr/>
            <p:nvPr/>
          </p:nvSpPr>
          <p:spPr>
            <a:xfrm>
              <a:off x="2226525" y="4802802"/>
              <a:ext cx="1514895" cy="1514895"/>
            </a:xfrm>
            <a:prstGeom prst="ellipse">
              <a:avLst/>
            </a:prstGeom>
            <a:solidFill>
              <a:srgbClr val="85D2E2">
                <a:alpha val="88000"/>
              </a:srgbClr>
            </a:solidFill>
            <a:ln>
              <a:solidFill>
                <a:srgbClr val="85D2E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39" name="Title 1"/>
            <p:cNvSpPr txBox="1">
              <a:spLocks/>
            </p:cNvSpPr>
            <p:nvPr/>
          </p:nvSpPr>
          <p:spPr>
            <a:xfrm>
              <a:off x="2226525" y="5201331"/>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Watch </a:t>
              </a:r>
              <a:br>
                <a:rPr lang="en-US" sz="1300" dirty="0" smtClean="0">
                  <a:solidFill>
                    <a:srgbClr val="FFFFFF"/>
                  </a:solidFill>
                  <a:latin typeface="Gill Sans MT"/>
                  <a:cs typeface="Tw Cen MT"/>
                </a:rPr>
              </a:br>
              <a:r>
                <a:rPr lang="en-US" sz="1300" dirty="0" smtClean="0">
                  <a:solidFill>
                    <a:srgbClr val="FFFFFF"/>
                  </a:solidFill>
                  <a:latin typeface="Gill Sans MT"/>
                  <a:cs typeface="Tw Cen MT"/>
                </a:rPr>
                <a:t>YouTube </a:t>
              </a:r>
              <a:br>
                <a:rPr lang="en-US" sz="1300" dirty="0" smtClean="0">
                  <a:solidFill>
                    <a:srgbClr val="FFFFFF"/>
                  </a:solidFill>
                  <a:latin typeface="Gill Sans MT"/>
                  <a:cs typeface="Tw Cen MT"/>
                </a:rPr>
              </a:br>
              <a:r>
                <a:rPr lang="en-US" sz="1300" dirty="0" smtClean="0">
                  <a:solidFill>
                    <a:srgbClr val="FFFFFF"/>
                  </a:solidFill>
                  <a:latin typeface="Gill Sans MT"/>
                  <a:cs typeface="Tw Cen MT"/>
                </a:rPr>
                <a:t>Video</a:t>
              </a:r>
              <a:endParaRPr lang="en-US" sz="1300" dirty="0">
                <a:solidFill>
                  <a:srgbClr val="FFFFFF"/>
                </a:solidFill>
                <a:latin typeface="Gill Sans MT"/>
                <a:cs typeface="Tw Cen MT"/>
              </a:endParaRPr>
            </a:p>
          </p:txBody>
        </p:sp>
        <p:sp>
          <p:nvSpPr>
            <p:cNvPr id="140" name="Oval 139"/>
            <p:cNvSpPr/>
            <p:nvPr/>
          </p:nvSpPr>
          <p:spPr>
            <a:xfrm>
              <a:off x="5141811" y="3012165"/>
              <a:ext cx="1931811" cy="1931811"/>
            </a:xfrm>
            <a:prstGeom prst="ellipse">
              <a:avLst/>
            </a:prstGeom>
            <a:solidFill>
              <a:srgbClr val="F0F318">
                <a:alpha val="59000"/>
              </a:srgbClr>
            </a:solidFill>
            <a:ln w="76200" cmpd="sng">
              <a:solidFill>
                <a:srgbClr val="F0F3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41" name="Oval 140"/>
            <p:cNvSpPr/>
            <p:nvPr/>
          </p:nvSpPr>
          <p:spPr>
            <a:xfrm>
              <a:off x="6232105" y="1337086"/>
              <a:ext cx="1514895" cy="1514895"/>
            </a:xfrm>
            <a:prstGeom prst="ellipse">
              <a:avLst/>
            </a:prstGeom>
            <a:solidFill>
              <a:srgbClr val="A5CF5D">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42" name="Title 1"/>
            <p:cNvSpPr txBox="1">
              <a:spLocks/>
            </p:cNvSpPr>
            <p:nvPr/>
          </p:nvSpPr>
          <p:spPr>
            <a:xfrm>
              <a:off x="6232105" y="1735615"/>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srgbClr val="FFFFFF"/>
                  </a:solidFill>
                  <a:latin typeface="Gill Sans MT"/>
                  <a:cs typeface="Tw Cen MT"/>
                </a:rPr>
                <a:t>Follow on LinkedIn</a:t>
              </a:r>
              <a:endParaRPr lang="en-US" sz="1300" dirty="0">
                <a:solidFill>
                  <a:srgbClr val="FFFFFF"/>
                </a:solidFill>
                <a:latin typeface="Gill Sans MT"/>
                <a:cs typeface="Tw Cen MT"/>
              </a:endParaRPr>
            </a:p>
          </p:txBody>
        </p:sp>
        <p:sp>
          <p:nvSpPr>
            <p:cNvPr id="143" name="Oval 142"/>
            <p:cNvSpPr/>
            <p:nvPr/>
          </p:nvSpPr>
          <p:spPr>
            <a:xfrm>
              <a:off x="5357216" y="3217118"/>
              <a:ext cx="1514895" cy="1514895"/>
            </a:xfrm>
            <a:prstGeom prst="ellipse">
              <a:avLst/>
            </a:prstGeom>
            <a:solidFill>
              <a:srgbClr val="F0F318">
                <a:alpha val="84000"/>
              </a:srgbClr>
            </a:solidFill>
            <a:ln w="76200" cmpd="sng">
              <a:solidFill>
                <a:srgbClr val="F0F3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prstClr val="white"/>
                </a:solidFill>
                <a:latin typeface="Gill Sans MT"/>
              </a:endParaRPr>
            </a:p>
          </p:txBody>
        </p:sp>
        <p:sp>
          <p:nvSpPr>
            <p:cNvPr id="144" name="Title 1"/>
            <p:cNvSpPr txBox="1">
              <a:spLocks/>
            </p:cNvSpPr>
            <p:nvPr/>
          </p:nvSpPr>
          <p:spPr>
            <a:xfrm>
              <a:off x="5357216" y="3615647"/>
              <a:ext cx="1514895" cy="7178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86CDEB"/>
                  </a:solidFill>
                  <a:latin typeface="Century Gothic"/>
                  <a:ea typeface="+mj-ea"/>
                  <a:cs typeface="Century Gothic"/>
                </a:defRPr>
              </a:lvl1pPr>
            </a:lstStyle>
            <a:p>
              <a:pPr algn="ctr"/>
              <a:r>
                <a:rPr lang="en-US" sz="1300" dirty="0" smtClean="0">
                  <a:solidFill>
                    <a:prstClr val="white">
                      <a:lumMod val="50000"/>
                    </a:prstClr>
                  </a:solidFill>
                  <a:latin typeface="Gill Sans MT"/>
                  <a:cs typeface="Tw Cen MT"/>
                </a:rPr>
                <a:t>Lead</a:t>
              </a:r>
              <a:endParaRPr lang="en-US" sz="1300" dirty="0">
                <a:solidFill>
                  <a:prstClr val="white">
                    <a:lumMod val="50000"/>
                  </a:prstClr>
                </a:solidFill>
                <a:latin typeface="Gill Sans MT"/>
                <a:cs typeface="Tw Cen MT"/>
              </a:endParaRPr>
            </a:p>
          </p:txBody>
        </p:sp>
      </p:grpSp>
      <p:sp>
        <p:nvSpPr>
          <p:cNvPr id="50" name="TextBox 49"/>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24408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2.quickmeme.com/img/df/df782f202af56b50d67b21952e7a1f4b506cd07ca2bfd4afb000d8c64066d4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140" y="28696"/>
            <a:ext cx="4641548" cy="511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1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theatlantic.com/static/mt/assets/science/shutterstock_34693498%20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667" y="176956"/>
            <a:ext cx="6900333" cy="4140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Tree>
    <p:extLst>
      <p:ext uri="{BB962C8B-B14F-4D97-AF65-F5344CB8AC3E}">
        <p14:creationId xmlns:p14="http://schemas.microsoft.com/office/powerpoint/2010/main" val="30802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theatlantic.com/static/mt/assets/science/shutterstock_34693498%20copy.jpg"/>
          <p:cNvPicPr>
            <a:picLocks noChangeAspect="1" noChangeArrowheads="1"/>
          </p:cNvPicPr>
          <p:nvPr/>
        </p:nvPicPr>
        <p:blipFill>
          <a:blip r:embed="rId2">
            <a:alphaModFix amt="73000"/>
            <a:extLst>
              <a:ext uri="{28A0092B-C50C-407E-A947-70E740481C1C}">
                <a14:useLocalDpi xmlns:a14="http://schemas.microsoft.com/office/drawing/2010/main" val="0"/>
              </a:ext>
            </a:extLst>
          </a:blip>
          <a:srcRect/>
          <a:stretch>
            <a:fillRect/>
          </a:stretch>
        </p:blipFill>
        <p:spPr bwMode="auto">
          <a:xfrm>
            <a:off x="2249079" y="405352"/>
            <a:ext cx="6818721" cy="4091233"/>
          </a:xfrm>
          <a:prstGeom prst="rect">
            <a:avLst/>
          </a:prstGeom>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8621" y="4505899"/>
            <a:ext cx="2721166" cy="369332"/>
          </a:xfrm>
          <a:prstGeom prst="rect">
            <a:avLst/>
          </a:prstGeom>
          <a:noFill/>
        </p:spPr>
        <p:txBody>
          <a:bodyPr wrap="square" rtlCol="0">
            <a:spAutoFit/>
          </a:bodyPr>
          <a:lstStyle/>
          <a:p>
            <a:r>
              <a:rPr lang="en-US" sz="900" dirty="0" smtClean="0">
                <a:latin typeface="Gill Sans MT"/>
              </a:rPr>
              <a:t>@</a:t>
            </a:r>
            <a:r>
              <a:rPr lang="en-US" sz="900" dirty="0" err="1" smtClean="0">
                <a:latin typeface="Gill Sans MT"/>
              </a:rPr>
              <a:t>ninahale</a:t>
            </a:r>
            <a:endParaRPr lang="en-US" sz="900" dirty="0" smtClean="0">
              <a:latin typeface="Gill Sans MT"/>
            </a:endParaRPr>
          </a:p>
          <a:p>
            <a:r>
              <a:rPr lang="en-US" sz="900" dirty="0" smtClean="0">
                <a:latin typeface="Gill Sans MT"/>
              </a:rPr>
              <a:t>#</a:t>
            </a:r>
            <a:r>
              <a:rPr lang="en-US" sz="900" dirty="0" err="1" smtClean="0">
                <a:latin typeface="Gill Sans MT"/>
              </a:rPr>
              <a:t>mimatweet</a:t>
            </a:r>
            <a:endParaRPr lang="en-US" sz="900" dirty="0">
              <a:latin typeface="Gill Sans MT"/>
            </a:endParaRPr>
          </a:p>
        </p:txBody>
      </p:sp>
      <p:sp>
        <p:nvSpPr>
          <p:cNvPr id="2" name="Rectangle 1"/>
          <p:cNvSpPr/>
          <p:nvPr/>
        </p:nvSpPr>
        <p:spPr>
          <a:xfrm>
            <a:off x="2249079" y="1"/>
            <a:ext cx="6818721" cy="4010140"/>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r>
              <a:rPr lang="en-US" sz="1800" dirty="0" smtClean="0"/>
              <a:t>Research website and keyword searches to learn what </a:t>
            </a:r>
            <a:r>
              <a:rPr lang="en-US" sz="1800" dirty="0" smtClean="0">
                <a:sym typeface="Wingdings" panose="05000000000000000000" pitchFamily="2" charset="2"/>
              </a:rPr>
              <a:t>they care about</a:t>
            </a:r>
          </a:p>
          <a:p>
            <a:r>
              <a:rPr lang="en-US" sz="1800" dirty="0" smtClean="0">
                <a:sym typeface="Wingdings" panose="05000000000000000000" pitchFamily="2" charset="2"/>
              </a:rPr>
              <a:t>Create content to meet that need</a:t>
            </a:r>
          </a:p>
          <a:p>
            <a:r>
              <a:rPr lang="en-US" sz="1800" dirty="0" smtClean="0">
                <a:sym typeface="Wingdings" panose="05000000000000000000" pitchFamily="2" charset="2"/>
              </a:rPr>
              <a:t>Use paid to get the content in front of them</a:t>
            </a:r>
          </a:p>
          <a:p>
            <a:pPr lvl="1"/>
            <a:r>
              <a:rPr lang="en-US" sz="1600" dirty="0">
                <a:sym typeface="Wingdings" panose="05000000000000000000" pitchFamily="2" charset="2"/>
              </a:rPr>
              <a:t>S</a:t>
            </a:r>
            <a:r>
              <a:rPr lang="en-US" sz="1600" dirty="0" smtClean="0">
                <a:sym typeface="Wingdings" panose="05000000000000000000" pitchFamily="2" charset="2"/>
              </a:rPr>
              <a:t>ponsor posts to targeted audiences (their engagement also helps your SEO)</a:t>
            </a:r>
          </a:p>
          <a:p>
            <a:pPr lvl="1"/>
            <a:r>
              <a:rPr lang="en-US" sz="1600" dirty="0" smtClean="0">
                <a:sym typeface="Wingdings" panose="05000000000000000000" pitchFamily="2" charset="2"/>
              </a:rPr>
              <a:t>Programmatic display</a:t>
            </a:r>
          </a:p>
          <a:p>
            <a:pPr lvl="1"/>
            <a:r>
              <a:rPr lang="en-US" sz="1600" dirty="0" smtClean="0">
                <a:sym typeface="Wingdings" panose="05000000000000000000" pitchFamily="2" charset="2"/>
              </a:rPr>
              <a:t>Paid Search </a:t>
            </a:r>
          </a:p>
          <a:p>
            <a:r>
              <a:rPr lang="en-US" sz="1800" dirty="0" smtClean="0">
                <a:sym typeface="Wingdings" panose="05000000000000000000" pitchFamily="2" charset="2"/>
              </a:rPr>
              <a:t>Remarket to drop-offs</a:t>
            </a:r>
          </a:p>
          <a:p>
            <a:r>
              <a:rPr lang="en-US" sz="1800" dirty="0" smtClean="0">
                <a:sym typeface="Wingdings" panose="05000000000000000000" pitchFamily="2" charset="2"/>
              </a:rPr>
              <a:t>Find look-alike audiences that match your best customers</a:t>
            </a:r>
          </a:p>
        </p:txBody>
      </p:sp>
    </p:spTree>
    <p:extLst>
      <p:ext uri="{BB962C8B-B14F-4D97-AF65-F5344CB8AC3E}">
        <p14:creationId xmlns:p14="http://schemas.microsoft.com/office/powerpoint/2010/main" val="3161796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ntenna">
      <a:dk1>
        <a:sysClr val="windowText" lastClr="000000"/>
      </a:dk1>
      <a:lt1>
        <a:sysClr val="window" lastClr="FFFFFF"/>
      </a:lt1>
      <a:dk2>
        <a:srgbClr val="383741"/>
      </a:dk2>
      <a:lt2>
        <a:srgbClr val="ECE0DC"/>
      </a:lt2>
      <a:accent1>
        <a:srgbClr val="A1ABA3"/>
      </a:accent1>
      <a:accent2>
        <a:srgbClr val="D1D3D4"/>
      </a:accent2>
      <a:accent3>
        <a:srgbClr val="DA521D"/>
      </a:accent3>
      <a:accent4>
        <a:srgbClr val="913713"/>
      </a:accent4>
      <a:accent5>
        <a:srgbClr val="31859C"/>
      </a:accent5>
      <a:accent6>
        <a:srgbClr val="215968"/>
      </a:accent6>
      <a:hlink>
        <a:srgbClr val="DA521D"/>
      </a:hlink>
      <a:folHlink>
        <a:srgbClr val="91371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Antenna">
      <a:dk1>
        <a:sysClr val="windowText" lastClr="000000"/>
      </a:dk1>
      <a:lt1>
        <a:sysClr val="window" lastClr="FFFFFF"/>
      </a:lt1>
      <a:dk2>
        <a:srgbClr val="383741"/>
      </a:dk2>
      <a:lt2>
        <a:srgbClr val="ECE0DC"/>
      </a:lt2>
      <a:accent1>
        <a:srgbClr val="A1ABA3"/>
      </a:accent1>
      <a:accent2>
        <a:srgbClr val="D1D3D4"/>
      </a:accent2>
      <a:accent3>
        <a:srgbClr val="DA521D"/>
      </a:accent3>
      <a:accent4>
        <a:srgbClr val="913713"/>
      </a:accent4>
      <a:accent5>
        <a:srgbClr val="31859C"/>
      </a:accent5>
      <a:accent6>
        <a:srgbClr val="215968"/>
      </a:accent6>
      <a:hlink>
        <a:srgbClr val="DA521D"/>
      </a:hlink>
      <a:folHlink>
        <a:srgbClr val="913713"/>
      </a:folHlink>
    </a:clrScheme>
    <a:fontScheme name="Custom 3">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1352</TotalTime>
  <Words>1664</Words>
  <Application>Microsoft Macintosh PowerPoint</Application>
  <PresentationFormat>On-screen Show (16:9)</PresentationFormat>
  <Paragraphs>352</Paragraphs>
  <Slides>59</Slides>
  <Notes>30</Notes>
  <HiddenSlides>0</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Office Theme</vt:lpstr>
      <vt:lpstr>1_Office Theme</vt:lpstr>
      <vt:lpstr>blank</vt:lpstr>
      <vt:lpstr>PowerPoint Presentation</vt:lpstr>
      <vt:lpstr>PowerPoint Presentation</vt:lpstr>
      <vt:lpstr>Attracting the right audience</vt:lpstr>
      <vt:lpstr>PowerPoint Presentation</vt:lpstr>
      <vt:lpstr>The Consumer Journey</vt:lpstr>
      <vt:lpstr>But in Reality…</vt:lpstr>
      <vt:lpstr>PowerPoint Presentation</vt:lpstr>
      <vt:lpstr>PowerPoint Presentation</vt:lpstr>
      <vt:lpstr>PowerPoint Presentation</vt:lpstr>
      <vt:lpstr>PowerPoint Presentation</vt:lpstr>
      <vt:lpstr>Targeting</vt:lpstr>
      <vt:lpstr>Industry Benchmarking</vt:lpstr>
      <vt:lpstr>Examine By Channel</vt:lpstr>
      <vt:lpstr>Test How Yours Interacts</vt:lpstr>
      <vt:lpstr>Align Your Message</vt:lpstr>
      <vt:lpstr>Tactical Takeaways</vt:lpstr>
      <vt:lpstr>PowerPoint Presentation</vt:lpstr>
      <vt:lpstr>Conversion Optimization (CRO)</vt:lpstr>
      <vt:lpstr>Conversion Optimization</vt:lpstr>
      <vt:lpstr>1) Align Goals</vt:lpstr>
      <vt:lpstr>PowerPoint Presentation</vt:lpstr>
      <vt:lpstr>PowerPoint Presentation</vt:lpstr>
      <vt:lpstr>PowerPoint Presentation</vt:lpstr>
      <vt:lpstr>PowerPoint Presentation</vt:lpstr>
      <vt:lpstr>PowerPoint Presentation</vt:lpstr>
      <vt:lpstr>2) Track Everything</vt:lpstr>
      <vt:lpstr>PowerPoint Presentation</vt:lpstr>
      <vt:lpstr>PowerPoint Presentation</vt:lpstr>
      <vt:lpstr>PowerPoint Presentation</vt:lpstr>
      <vt:lpstr>PowerPoint Presentation</vt:lpstr>
      <vt:lpstr>PowerPoint Presentation</vt:lpstr>
      <vt:lpstr>3) Run Experiments</vt:lpstr>
      <vt:lpstr>PowerPoint Presentation</vt:lpstr>
      <vt:lpstr>PowerPoint Presentation</vt:lpstr>
      <vt:lpstr>4) Iterate</vt:lpstr>
      <vt:lpstr>PowerPoint Presentation</vt:lpstr>
      <vt:lpstr>Tactical Takeaways</vt:lpstr>
      <vt:lpstr>Rewards + Realities  of Marketing Automation</vt:lpstr>
      <vt:lpstr>PowerPoint Presentation</vt:lpstr>
      <vt:lpstr>Marketing automation helps you say yes to all those questions…  but faster, more efficiently and with better results.</vt:lpstr>
      <vt:lpstr>Our goals as marketers</vt:lpstr>
      <vt:lpstr>Where marketing automation amps up your funnel </vt:lpstr>
      <vt:lpstr>PowerPoint Presentation</vt:lpstr>
      <vt:lpstr>Rewards of marketing automation</vt:lpstr>
      <vt:lpstr>What gets in the way of us achieving our marketing goals? </vt:lpstr>
      <vt:lpstr>Not having a process to segment our data efficiently</vt:lpstr>
      <vt:lpstr>Relevant &amp; personalized  emails drive 18x more revenue  than broadcast emails</vt:lpstr>
      <vt:lpstr>Utilize a lead lifecycle to personalize and nurture</vt:lpstr>
      <vt:lpstr>Assign a “stage” to everyone so you can personalize their experience</vt:lpstr>
      <vt:lpstr>Companies that excel at lead nurturing generate  50% more sales ready leads at 33% lower cost. </vt:lpstr>
      <vt:lpstr>How do I measure the success of my marketing strategy? </vt:lpstr>
      <vt:lpstr>Can you easily answer:</vt:lpstr>
      <vt:lpstr>Use metrics to set goals and/or use benchmarks</vt:lpstr>
      <vt:lpstr>Utilize marketing automation reports</vt:lpstr>
      <vt:lpstr> Marketing automation  will not be all rainbows  and butterflies</vt:lpstr>
      <vt:lpstr>Critical elements for utilizing marketing automation</vt:lpstr>
      <vt:lpstr>Over 75% of marketers responded that they are not using their marketing automation platform to its fullest potential yet.</vt:lpstr>
      <vt:lpstr>Tactical Takeaways</vt:lpstr>
      <vt:lpstr>PowerPoint Presentation</vt:lpstr>
    </vt:vector>
  </TitlesOfParts>
  <Company>Allianz 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Plesser</dc:creator>
  <cp:lastModifiedBy>Lindsi Gish</cp:lastModifiedBy>
  <cp:revision>49</cp:revision>
  <dcterms:created xsi:type="dcterms:W3CDTF">2015-04-09T16:15:17Z</dcterms:created>
  <dcterms:modified xsi:type="dcterms:W3CDTF">2015-05-20T03:34:23Z</dcterms:modified>
</cp:coreProperties>
</file>